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</p:sldMasterIdLst>
  <p:notesMasterIdLst>
    <p:notesMasterId r:id="rId39"/>
  </p:notesMasterIdLst>
  <p:sldIdLst>
    <p:sldId id="318" r:id="rId13"/>
    <p:sldId id="319" r:id="rId14"/>
    <p:sldId id="320" r:id="rId15"/>
    <p:sldId id="306" r:id="rId16"/>
    <p:sldId id="321" r:id="rId17"/>
    <p:sldId id="322" r:id="rId18"/>
    <p:sldId id="301" r:id="rId19"/>
    <p:sldId id="302" r:id="rId20"/>
    <p:sldId id="303" r:id="rId21"/>
    <p:sldId id="305" r:id="rId22"/>
    <p:sldId id="307" r:id="rId23"/>
    <p:sldId id="308" r:id="rId24"/>
    <p:sldId id="309" r:id="rId25"/>
    <p:sldId id="310" r:id="rId26"/>
    <p:sldId id="304" r:id="rId27"/>
    <p:sldId id="311" r:id="rId28"/>
    <p:sldId id="323" r:id="rId29"/>
    <p:sldId id="324" r:id="rId30"/>
    <p:sldId id="325" r:id="rId31"/>
    <p:sldId id="313" r:id="rId32"/>
    <p:sldId id="314" r:id="rId33"/>
    <p:sldId id="315" r:id="rId34"/>
    <p:sldId id="316" r:id="rId35"/>
    <p:sldId id="317" r:id="rId36"/>
    <p:sldId id="326" r:id="rId37"/>
    <p:sldId id="32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1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4CAE29-4076-4C2B-927D-47433BB9118B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EAAC27EF-AF08-4C05-AB36-49FAD1016787}">
      <dgm:prSet/>
      <dgm:spPr/>
      <dgm:t>
        <a:bodyPr/>
        <a:lstStyle/>
        <a:p>
          <a:r>
            <a:rPr lang="ru-RU"/>
            <a:t>- генетикалық салаға үлкен үлес қосады өзгергіштік (ағзаларға мүмкіндік береді тіршілік ету ортасына бейімделу, оның негізі эволюция</a:t>
          </a:r>
          <a:endParaRPr lang="en-US"/>
        </a:p>
      </dgm:t>
    </dgm:pt>
    <dgm:pt modelId="{450E8C20-17A7-4DB4-8E82-6ACFF7052DB1}" type="parTrans" cxnId="{633E49C9-A693-49F2-A7BC-C93D1108D1B2}">
      <dgm:prSet/>
      <dgm:spPr/>
      <dgm:t>
        <a:bodyPr/>
        <a:lstStyle/>
        <a:p>
          <a:endParaRPr lang="en-US"/>
        </a:p>
      </dgm:t>
    </dgm:pt>
    <dgm:pt modelId="{12E8C733-42F6-4D20-B16D-0D4130C8C7DC}" type="sibTrans" cxnId="{633E49C9-A693-49F2-A7BC-C93D1108D1B2}">
      <dgm:prSet/>
      <dgm:spPr/>
      <dgm:t>
        <a:bodyPr/>
        <a:lstStyle/>
        <a:p>
          <a:endParaRPr lang="en-US"/>
        </a:p>
      </dgm:t>
    </dgm:pt>
    <dgm:pt modelId="{E3280C0F-A877-452B-A97C-9CB4DA675FD2}">
      <dgm:prSet/>
      <dgm:spPr/>
      <dgm:t>
        <a:bodyPr/>
        <a:lstStyle/>
        <a:p>
          <a:r>
            <a:rPr lang="ru-RU"/>
            <a:t>- онтогенетикалық қайта құруды қамтамасыз етеді реттеуге қатысатын генетикалық материалдың гендердің жұмысы (Гендердің белсенділігін реттеу, антигендер ассортиментінің өзгеруі)</a:t>
          </a:r>
          <a:endParaRPr lang="en-US"/>
        </a:p>
      </dgm:t>
    </dgm:pt>
    <dgm:pt modelId="{BBB6CFD3-AFEC-4BB8-8929-B26F5D019170}" type="parTrans" cxnId="{2B39A10B-2F09-449E-92CD-C07D7F54EE2C}">
      <dgm:prSet/>
      <dgm:spPr/>
      <dgm:t>
        <a:bodyPr/>
        <a:lstStyle/>
        <a:p>
          <a:endParaRPr lang="en-US"/>
        </a:p>
      </dgm:t>
    </dgm:pt>
    <dgm:pt modelId="{C4FB406A-E1AF-4C75-B0FD-73AA47262558}" type="sibTrans" cxnId="{2B39A10B-2F09-449E-92CD-C07D7F54EE2C}">
      <dgm:prSet/>
      <dgm:spPr/>
      <dgm:t>
        <a:bodyPr/>
        <a:lstStyle/>
        <a:p>
          <a:endParaRPr lang="en-US"/>
        </a:p>
      </dgm:t>
    </dgm:pt>
    <dgm:pt modelId="{77C8BA60-8419-4168-9D45-689EE62DE27A}" type="pres">
      <dgm:prSet presAssocID="{4F4CAE29-4076-4C2B-927D-47433BB9118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5CAA818-DDAD-4779-AC62-90EC12762629}" type="pres">
      <dgm:prSet presAssocID="{EAAC27EF-AF08-4C05-AB36-49FAD1016787}" presName="hierRoot1" presStyleCnt="0"/>
      <dgm:spPr/>
    </dgm:pt>
    <dgm:pt modelId="{98B3D932-4B83-4E21-A593-90268CDFF83E}" type="pres">
      <dgm:prSet presAssocID="{EAAC27EF-AF08-4C05-AB36-49FAD1016787}" presName="composite" presStyleCnt="0"/>
      <dgm:spPr/>
    </dgm:pt>
    <dgm:pt modelId="{F30BF6D3-1353-4730-8736-79B08AF335AC}" type="pres">
      <dgm:prSet presAssocID="{EAAC27EF-AF08-4C05-AB36-49FAD1016787}" presName="background" presStyleLbl="node0" presStyleIdx="0" presStyleCnt="2"/>
      <dgm:spPr/>
    </dgm:pt>
    <dgm:pt modelId="{6EBE1C57-A530-4FCA-85D5-02B264DB9DE5}" type="pres">
      <dgm:prSet presAssocID="{EAAC27EF-AF08-4C05-AB36-49FAD1016787}" presName="text" presStyleLbl="fgAcc0" presStyleIdx="0" presStyleCnt="2">
        <dgm:presLayoutVars>
          <dgm:chPref val="3"/>
        </dgm:presLayoutVars>
      </dgm:prSet>
      <dgm:spPr/>
    </dgm:pt>
    <dgm:pt modelId="{66332607-3B59-4548-948C-0BCC72D432BF}" type="pres">
      <dgm:prSet presAssocID="{EAAC27EF-AF08-4C05-AB36-49FAD1016787}" presName="hierChild2" presStyleCnt="0"/>
      <dgm:spPr/>
    </dgm:pt>
    <dgm:pt modelId="{1A361B94-FF2E-4521-92A4-D3039FBAB041}" type="pres">
      <dgm:prSet presAssocID="{E3280C0F-A877-452B-A97C-9CB4DA675FD2}" presName="hierRoot1" presStyleCnt="0"/>
      <dgm:spPr/>
    </dgm:pt>
    <dgm:pt modelId="{C829D69E-1743-4290-98AD-24A5AC178743}" type="pres">
      <dgm:prSet presAssocID="{E3280C0F-A877-452B-A97C-9CB4DA675FD2}" presName="composite" presStyleCnt="0"/>
      <dgm:spPr/>
    </dgm:pt>
    <dgm:pt modelId="{21D2ADFF-28C5-4D53-9B70-F8ABEA2A8501}" type="pres">
      <dgm:prSet presAssocID="{E3280C0F-A877-452B-A97C-9CB4DA675FD2}" presName="background" presStyleLbl="node0" presStyleIdx="1" presStyleCnt="2"/>
      <dgm:spPr/>
    </dgm:pt>
    <dgm:pt modelId="{9AD1C04D-30B6-4872-9093-5697275D3737}" type="pres">
      <dgm:prSet presAssocID="{E3280C0F-A877-452B-A97C-9CB4DA675FD2}" presName="text" presStyleLbl="fgAcc0" presStyleIdx="1" presStyleCnt="2">
        <dgm:presLayoutVars>
          <dgm:chPref val="3"/>
        </dgm:presLayoutVars>
      </dgm:prSet>
      <dgm:spPr/>
    </dgm:pt>
    <dgm:pt modelId="{098C7143-3540-4276-81EF-CB4A8199756E}" type="pres">
      <dgm:prSet presAssocID="{E3280C0F-A877-452B-A97C-9CB4DA675FD2}" presName="hierChild2" presStyleCnt="0"/>
      <dgm:spPr/>
    </dgm:pt>
  </dgm:ptLst>
  <dgm:cxnLst>
    <dgm:cxn modelId="{2B39A10B-2F09-449E-92CD-C07D7F54EE2C}" srcId="{4F4CAE29-4076-4C2B-927D-47433BB9118B}" destId="{E3280C0F-A877-452B-A97C-9CB4DA675FD2}" srcOrd="1" destOrd="0" parTransId="{BBB6CFD3-AFEC-4BB8-8929-B26F5D019170}" sibTransId="{C4FB406A-E1AF-4C75-B0FD-73AA47262558}"/>
    <dgm:cxn modelId="{E05C241B-8221-4F20-A8D1-D2058563B47E}" type="presOf" srcId="{E3280C0F-A877-452B-A97C-9CB4DA675FD2}" destId="{9AD1C04D-30B6-4872-9093-5697275D3737}" srcOrd="0" destOrd="0" presId="urn:microsoft.com/office/officeart/2005/8/layout/hierarchy1"/>
    <dgm:cxn modelId="{829A79BE-6A40-4821-9ECA-08EDAE8C17DE}" type="presOf" srcId="{EAAC27EF-AF08-4C05-AB36-49FAD1016787}" destId="{6EBE1C57-A530-4FCA-85D5-02B264DB9DE5}" srcOrd="0" destOrd="0" presId="urn:microsoft.com/office/officeart/2005/8/layout/hierarchy1"/>
    <dgm:cxn modelId="{633E49C9-A693-49F2-A7BC-C93D1108D1B2}" srcId="{4F4CAE29-4076-4C2B-927D-47433BB9118B}" destId="{EAAC27EF-AF08-4C05-AB36-49FAD1016787}" srcOrd="0" destOrd="0" parTransId="{450E8C20-17A7-4DB4-8E82-6ACFF7052DB1}" sibTransId="{12E8C733-42F6-4D20-B16D-0D4130C8C7DC}"/>
    <dgm:cxn modelId="{7F5F5FF8-50A6-48B0-B11A-2D85BC08266B}" type="presOf" srcId="{4F4CAE29-4076-4C2B-927D-47433BB9118B}" destId="{77C8BA60-8419-4168-9D45-689EE62DE27A}" srcOrd="0" destOrd="0" presId="urn:microsoft.com/office/officeart/2005/8/layout/hierarchy1"/>
    <dgm:cxn modelId="{1B07B8EF-368B-41BB-A56B-0E16D1BA45FA}" type="presParOf" srcId="{77C8BA60-8419-4168-9D45-689EE62DE27A}" destId="{45CAA818-DDAD-4779-AC62-90EC12762629}" srcOrd="0" destOrd="0" presId="urn:microsoft.com/office/officeart/2005/8/layout/hierarchy1"/>
    <dgm:cxn modelId="{F8BE2328-CC97-485A-B6B5-27F0F590D330}" type="presParOf" srcId="{45CAA818-DDAD-4779-AC62-90EC12762629}" destId="{98B3D932-4B83-4E21-A593-90268CDFF83E}" srcOrd="0" destOrd="0" presId="urn:microsoft.com/office/officeart/2005/8/layout/hierarchy1"/>
    <dgm:cxn modelId="{103E171F-2ED0-46DB-9E48-7D23CB48CA07}" type="presParOf" srcId="{98B3D932-4B83-4E21-A593-90268CDFF83E}" destId="{F30BF6D3-1353-4730-8736-79B08AF335AC}" srcOrd="0" destOrd="0" presId="urn:microsoft.com/office/officeart/2005/8/layout/hierarchy1"/>
    <dgm:cxn modelId="{08950A96-9553-4AA7-B9AB-0674F176EC0E}" type="presParOf" srcId="{98B3D932-4B83-4E21-A593-90268CDFF83E}" destId="{6EBE1C57-A530-4FCA-85D5-02B264DB9DE5}" srcOrd="1" destOrd="0" presId="urn:microsoft.com/office/officeart/2005/8/layout/hierarchy1"/>
    <dgm:cxn modelId="{E423A507-0ECF-44B2-A6B3-80B5F9448F1F}" type="presParOf" srcId="{45CAA818-DDAD-4779-AC62-90EC12762629}" destId="{66332607-3B59-4548-948C-0BCC72D432BF}" srcOrd="1" destOrd="0" presId="urn:microsoft.com/office/officeart/2005/8/layout/hierarchy1"/>
    <dgm:cxn modelId="{7A3AFF1F-7EEE-4B24-A136-D976F1935CA8}" type="presParOf" srcId="{77C8BA60-8419-4168-9D45-689EE62DE27A}" destId="{1A361B94-FF2E-4521-92A4-D3039FBAB041}" srcOrd="1" destOrd="0" presId="urn:microsoft.com/office/officeart/2005/8/layout/hierarchy1"/>
    <dgm:cxn modelId="{E31E43B7-5F8F-4B75-9B7A-30AAEF1634A3}" type="presParOf" srcId="{1A361B94-FF2E-4521-92A4-D3039FBAB041}" destId="{C829D69E-1743-4290-98AD-24A5AC178743}" srcOrd="0" destOrd="0" presId="urn:microsoft.com/office/officeart/2005/8/layout/hierarchy1"/>
    <dgm:cxn modelId="{56BA42E3-226C-4FFF-AF8F-9E3457B5C65C}" type="presParOf" srcId="{C829D69E-1743-4290-98AD-24A5AC178743}" destId="{21D2ADFF-28C5-4D53-9B70-F8ABEA2A8501}" srcOrd="0" destOrd="0" presId="urn:microsoft.com/office/officeart/2005/8/layout/hierarchy1"/>
    <dgm:cxn modelId="{55098A1F-1830-43DB-873C-3E00CD12A75B}" type="presParOf" srcId="{C829D69E-1743-4290-98AD-24A5AC178743}" destId="{9AD1C04D-30B6-4872-9093-5697275D3737}" srcOrd="1" destOrd="0" presId="urn:microsoft.com/office/officeart/2005/8/layout/hierarchy1"/>
    <dgm:cxn modelId="{35B327D3-466B-468E-A223-88B11C417FC5}" type="presParOf" srcId="{1A361B94-FF2E-4521-92A4-D3039FBAB041}" destId="{098C7143-3540-4276-81EF-CB4A8199756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BF6D3-1353-4730-8736-79B08AF335AC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BE1C57-A530-4FCA-85D5-02B264DB9DE5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- генетикалық салаға үлкен үлес қосады өзгергіштік (ағзаларға мүмкіндік береді тіршілік ету ортасына бейімделу, оның негізі эволюция</a:t>
          </a:r>
          <a:endParaRPr lang="en-US" sz="2200" kern="1200"/>
        </a:p>
      </dsp:txBody>
      <dsp:txXfrm>
        <a:off x="696297" y="538547"/>
        <a:ext cx="4171627" cy="2590157"/>
      </dsp:txXfrm>
    </dsp:sp>
    <dsp:sp modelId="{21D2ADFF-28C5-4D53-9B70-F8ABEA2A8501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1C04D-30B6-4872-9093-5697275D3737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/>
            <a:t>- онтогенетикалық қайта құруды қамтамасыз етеді реттеуге қатысатын генетикалық материалдың гендердің жұмысы (Гендердің белсенділігін реттеу, антигендер ассортиментінің өзгеруі)</a:t>
          </a:r>
          <a:endParaRPr lang="en-US" sz="2200" kern="1200"/>
        </a:p>
      </dsp:txBody>
      <dsp:txXfrm>
        <a:off x="5991936" y="538547"/>
        <a:ext cx="4171627" cy="2590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2T19:27:58.9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2T19:25:12.77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2T19:30:41.80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2T19:43:14.38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3E44-C2A2-430A-91D5-9E91E9E11E99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D1303-8FEC-4673-9437-BAC82421F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114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D1303-8FEC-4673-9437-BAC82421F3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842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9C8EE-929E-C841-AE61-40D78A89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81406B-1E69-A644-BE52-2554D0506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08DCD5-9124-7D4E-A982-AFEF735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F7F2-10E7-3B4A-BD8A-D165A63F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B6953-9F8F-F04E-8754-1D0D08B3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184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1E76-0771-BD4D-B4C5-40D263DB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4CDBFC-D269-D343-882B-0D7BB8EA1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00E8-946F-0948-A6E3-0D13587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AE66F-0D61-1A42-809C-61A36D3D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DACB8-C1C9-3B4A-BE7A-04627E1A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9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0367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7967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0751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08513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41331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6865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1682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1829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327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904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510028-10D9-7749-8F5C-FAA322592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366607-51ED-2346-8298-153A9D23A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614A7-0D11-1749-AC89-4BDDED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924C-80E2-0942-AE30-87352C7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1D128-03D1-EE40-9E71-88289EE1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0550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44286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58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193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50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3953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0259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11140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3869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5473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548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9C8EE-929E-C841-AE61-40D78A89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81406B-1E69-A644-BE52-2554D0506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08DCD5-9124-7D4E-A982-AFEF735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F7F2-10E7-3B4A-BD8A-D165A63F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B6953-9F8F-F04E-8754-1D0D08B3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06835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372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8734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13105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1196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8798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6005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61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90268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3460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421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DC1E9-E526-4141-9FC6-46F7615C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8D81-0B6C-D545-B4D9-FE102F51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EDA1C7-257E-0A47-B133-CA476DC0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81B9C-0352-9642-928D-D6C7CE83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6C48A-BE27-6740-A8FC-8C068C54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5147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11622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8318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536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D037C-2AFB-4446-9977-2BFFDDBE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9E86FD-1EB7-C54C-9F2F-61EAEDFC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E3611-D168-3849-8D08-5268CB20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E40FB-421C-A24C-A293-146133F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73C0A1-6204-4D4D-AB38-C8FA80CC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015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C0EC-80F0-534D-A5D5-36ED914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BE7CA-531B-C54C-B2AE-12623E8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FDA21-0E98-C54F-B264-50CBE43B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E9E2D-28EF-5742-94EB-2AA07495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5F637E-E5A9-AA44-80A5-2B9B91A4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67DB3-03DB-6A45-8641-A86B0AA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344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44EF4-F781-FA4C-ABF8-1924D742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A88387-AF05-AC43-B121-96FDA3F3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E2A3-819C-044F-A179-E96D98432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25337A-8328-9548-AD85-F1A9AA95E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9FF653-CA8E-3648-B339-743E0BA9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3C52E3-55CE-8C41-B0CF-BC46FEE1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A6D09B-146C-DF44-A6E7-594877E3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125978-6606-7148-90FC-97BD43E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934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7411-237C-4343-BDEE-F8D28B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38D89-C5D7-5249-A4CB-E04D408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88B3ED-913A-FF46-8CF7-18AA0C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3830D5-8A05-7B4D-BC78-366C39C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353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1E500-1ECE-B04E-99C4-75EBDA87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265D37-0595-E44C-AAD4-40D3D838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B03CF-8D2E-1C40-B285-A451C7FA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452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FB6EA-1EEE-E24E-AE9E-23D475B6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701D5-7C37-9E47-B9CA-D8E99F3E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CB489-81CA-3649-8936-15BF3B48F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E321E9-3DA2-7D43-9989-C2A7363B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27E1B-2EC4-4545-B5F2-5796FF1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691C-70E5-D748-B5C3-CC304A4A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13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DC1E9-E526-4141-9FC6-46F7615C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8D81-0B6C-D545-B4D9-FE102F51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EDA1C7-257E-0A47-B133-CA476DC0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81B9C-0352-9642-928D-D6C7CE83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6C48A-BE27-6740-A8FC-8C068C54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9831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A78D-299A-AD4A-906C-F00FDFF7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88C2FE-214D-BE43-9852-E972FCB07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AFEDBF-0A9E-9746-B0A4-6EB108185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24702-5FF8-7947-B56B-34A0408E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8BF0A-812D-2643-82B5-2BF2A31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3332C-BEA1-EB4E-904D-2FCF3CB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603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1E76-0771-BD4D-B4C5-40D263DB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4CDBFC-D269-D343-882B-0D7BB8EA1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00E8-946F-0948-A6E3-0D13587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AE66F-0D61-1A42-809C-61A36D3D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DACB8-C1C9-3B4A-BE7A-04627E1A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601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510028-10D9-7749-8F5C-FAA322592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366607-51ED-2346-8298-153A9D23A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614A7-0D11-1749-AC89-4BDDED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924C-80E2-0942-AE30-87352C7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1D128-03D1-EE40-9E71-88289EE1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711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9C8EE-929E-C841-AE61-40D78A89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81406B-1E69-A644-BE52-2554D0506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08DCD5-9124-7D4E-A982-AFEF735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F7F2-10E7-3B4A-BD8A-D165A63F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B6953-9F8F-F04E-8754-1D0D08B3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610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DC1E9-E526-4141-9FC6-46F7615C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8D81-0B6C-D545-B4D9-FE102F51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EDA1C7-257E-0A47-B133-CA476DC0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81B9C-0352-9642-928D-D6C7CE83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6C48A-BE27-6740-A8FC-8C068C54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267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D037C-2AFB-4446-9977-2BFFDDBE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9E86FD-1EB7-C54C-9F2F-61EAEDFC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E3611-D168-3849-8D08-5268CB20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E40FB-421C-A24C-A293-146133F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73C0A1-6204-4D4D-AB38-C8FA80CC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901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C0EC-80F0-534D-A5D5-36ED914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BE7CA-531B-C54C-B2AE-12623E8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FDA21-0E98-C54F-B264-50CBE43B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E9E2D-28EF-5742-94EB-2AA07495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5F637E-E5A9-AA44-80A5-2B9B91A4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67DB3-03DB-6A45-8641-A86B0AA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883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44EF4-F781-FA4C-ABF8-1924D742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A88387-AF05-AC43-B121-96FDA3F3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E2A3-819C-044F-A179-E96D98432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25337A-8328-9548-AD85-F1A9AA95E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9FF653-CA8E-3648-B339-743E0BA9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3C52E3-55CE-8C41-B0CF-BC46FEE1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A6D09B-146C-DF44-A6E7-594877E3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125978-6606-7148-90FC-97BD43E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616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7411-237C-4343-BDEE-F8D28B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38D89-C5D7-5249-A4CB-E04D408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88B3ED-913A-FF46-8CF7-18AA0C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3830D5-8A05-7B4D-BC78-366C39C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541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1E500-1ECE-B04E-99C4-75EBDA87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265D37-0595-E44C-AAD4-40D3D838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B03CF-8D2E-1C40-B285-A451C7FA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21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D037C-2AFB-4446-9977-2BFFDDBE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9E86FD-1EB7-C54C-9F2F-61EAEDFC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E3611-D168-3849-8D08-5268CB20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E40FB-421C-A24C-A293-146133F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73C0A1-6204-4D4D-AB38-C8FA80CC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39081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FB6EA-1EEE-E24E-AE9E-23D475B6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701D5-7C37-9E47-B9CA-D8E99F3E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CB489-81CA-3649-8936-15BF3B48F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E321E9-3DA2-7D43-9989-C2A7363B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27E1B-2EC4-4545-B5F2-5796FF1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691C-70E5-D748-B5C3-CC304A4A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96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A78D-299A-AD4A-906C-F00FDFF7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88C2FE-214D-BE43-9852-E972FCB07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AFEDBF-0A9E-9746-B0A4-6EB108185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24702-5FF8-7947-B56B-34A0408E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8BF0A-812D-2643-82B5-2BF2A31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3332C-BEA1-EB4E-904D-2FCF3CB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319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1E76-0771-BD4D-B4C5-40D263DB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4CDBFC-D269-D343-882B-0D7BB8EA1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00E8-946F-0948-A6E3-0D13587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AE66F-0D61-1A42-809C-61A36D3D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DACB8-C1C9-3B4A-BE7A-04627E1A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151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510028-10D9-7749-8F5C-FAA322592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366607-51ED-2346-8298-153A9D23A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614A7-0D11-1749-AC89-4BDDED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924C-80E2-0942-AE30-87352C7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1D128-03D1-EE40-9E71-88289EE1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2077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9C8EE-929E-C841-AE61-40D78A89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81406B-1E69-A644-BE52-2554D0506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08DCD5-9124-7D4E-A982-AFEF735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F7F2-10E7-3B4A-BD8A-D165A63F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B6953-9F8F-F04E-8754-1D0D08B3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2789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DC1E9-E526-4141-9FC6-46F7615C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8D81-0B6C-D545-B4D9-FE102F51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EDA1C7-257E-0A47-B133-CA476DC0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81B9C-0352-9642-928D-D6C7CE83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6C48A-BE27-6740-A8FC-8C068C54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7836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D037C-2AFB-4446-9977-2BFFDDBE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9E86FD-1EB7-C54C-9F2F-61EAEDFC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E3611-D168-3849-8D08-5268CB20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E40FB-421C-A24C-A293-146133F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73C0A1-6204-4D4D-AB38-C8FA80CC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2968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C0EC-80F0-534D-A5D5-36ED914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BE7CA-531B-C54C-B2AE-12623E8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FDA21-0E98-C54F-B264-50CBE43B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E9E2D-28EF-5742-94EB-2AA07495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5F637E-E5A9-AA44-80A5-2B9B91A4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67DB3-03DB-6A45-8641-A86B0AA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5978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44EF4-F781-FA4C-ABF8-1924D742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A88387-AF05-AC43-B121-96FDA3F3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E2A3-819C-044F-A179-E96D98432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25337A-8328-9548-AD85-F1A9AA95E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9FF653-CA8E-3648-B339-743E0BA9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3C52E3-55CE-8C41-B0CF-BC46FEE1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A6D09B-146C-DF44-A6E7-594877E3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125978-6606-7148-90FC-97BD43E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7166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7411-237C-4343-BDEE-F8D28B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38D89-C5D7-5249-A4CB-E04D408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88B3ED-913A-FF46-8CF7-18AA0C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3830D5-8A05-7B4D-BC78-366C39C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3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C0EC-80F0-534D-A5D5-36ED914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BE7CA-531B-C54C-B2AE-12623E8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FDA21-0E98-C54F-B264-50CBE43B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E9E2D-28EF-5742-94EB-2AA07495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5F637E-E5A9-AA44-80A5-2B9B91A4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67DB3-03DB-6A45-8641-A86B0AA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642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1E500-1ECE-B04E-99C4-75EBDA87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265D37-0595-E44C-AAD4-40D3D838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B03CF-8D2E-1C40-B285-A451C7FA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256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FB6EA-1EEE-E24E-AE9E-23D475B6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701D5-7C37-9E47-B9CA-D8E99F3E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CB489-81CA-3649-8936-15BF3B48F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E321E9-3DA2-7D43-9989-C2A7363B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27E1B-2EC4-4545-B5F2-5796FF1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691C-70E5-D748-B5C3-CC304A4A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1248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A78D-299A-AD4A-906C-F00FDFF7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88C2FE-214D-BE43-9852-E972FCB07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AFEDBF-0A9E-9746-B0A4-6EB108185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24702-5FF8-7947-B56B-34A0408E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8BF0A-812D-2643-82B5-2BF2A31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3332C-BEA1-EB4E-904D-2FCF3CB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9240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1E76-0771-BD4D-B4C5-40D263DB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4CDBFC-D269-D343-882B-0D7BB8EA1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00E8-946F-0948-A6E3-0D13587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AE66F-0D61-1A42-809C-61A36D3D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DACB8-C1C9-3B4A-BE7A-04627E1A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947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510028-10D9-7749-8F5C-FAA322592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366607-51ED-2346-8298-153A9D23A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614A7-0D11-1749-AC89-4BDDED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924C-80E2-0942-AE30-87352C7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1D128-03D1-EE40-9E71-88289EE1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4863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9C8EE-929E-C841-AE61-40D78A89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81406B-1E69-A644-BE52-2554D0506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08DCD5-9124-7D4E-A982-AFEF735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F7F2-10E7-3B4A-BD8A-D165A63F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B6953-9F8F-F04E-8754-1D0D08B3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993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DC1E9-E526-4141-9FC6-46F7615C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8D81-0B6C-D545-B4D9-FE102F51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EDA1C7-257E-0A47-B133-CA476DC0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81B9C-0352-9642-928D-D6C7CE83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6C48A-BE27-6740-A8FC-8C068C54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786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D037C-2AFB-4446-9977-2BFFDDBE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9E86FD-1EB7-C54C-9F2F-61EAEDFC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E3611-D168-3849-8D08-5268CB20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E40FB-421C-A24C-A293-146133F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73C0A1-6204-4D4D-AB38-C8FA80CC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909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C0EC-80F0-534D-A5D5-36ED914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BE7CA-531B-C54C-B2AE-12623E8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FDA21-0E98-C54F-B264-50CBE43B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E9E2D-28EF-5742-94EB-2AA07495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5F637E-E5A9-AA44-80A5-2B9B91A4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67DB3-03DB-6A45-8641-A86B0AA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446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44EF4-F781-FA4C-ABF8-1924D742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A88387-AF05-AC43-B121-96FDA3F3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E2A3-819C-044F-A179-E96D98432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25337A-8328-9548-AD85-F1A9AA95E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9FF653-CA8E-3648-B339-743E0BA9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3C52E3-55CE-8C41-B0CF-BC46FEE1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A6D09B-146C-DF44-A6E7-594877E3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125978-6606-7148-90FC-97BD43E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44EF4-F781-FA4C-ABF8-1924D742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A88387-AF05-AC43-B121-96FDA3F3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E2A3-819C-044F-A179-E96D98432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25337A-8328-9548-AD85-F1A9AA95E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9FF653-CA8E-3648-B339-743E0BA9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3C52E3-55CE-8C41-B0CF-BC46FEE1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A6D09B-146C-DF44-A6E7-594877E3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125978-6606-7148-90FC-97BD43E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4358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7411-237C-4343-BDEE-F8D28B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38D89-C5D7-5249-A4CB-E04D408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88B3ED-913A-FF46-8CF7-18AA0C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3830D5-8A05-7B4D-BC78-366C39C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71674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1E500-1ECE-B04E-99C4-75EBDA87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265D37-0595-E44C-AAD4-40D3D838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B03CF-8D2E-1C40-B285-A451C7FA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349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FB6EA-1EEE-E24E-AE9E-23D475B6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701D5-7C37-9E47-B9CA-D8E99F3E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CB489-81CA-3649-8936-15BF3B48F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E321E9-3DA2-7D43-9989-C2A7363B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27E1B-2EC4-4545-B5F2-5796FF1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691C-70E5-D748-B5C3-CC304A4A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509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A78D-299A-AD4A-906C-F00FDFF7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88C2FE-214D-BE43-9852-E972FCB07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AFEDBF-0A9E-9746-B0A4-6EB108185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24702-5FF8-7947-B56B-34A0408E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8BF0A-812D-2643-82B5-2BF2A31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3332C-BEA1-EB4E-904D-2FCF3CB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4798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1E76-0771-BD4D-B4C5-40D263DB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4CDBFC-D269-D343-882B-0D7BB8EA1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00E8-946F-0948-A6E3-0D13587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AE66F-0D61-1A42-809C-61A36D3D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DACB8-C1C9-3B4A-BE7A-04627E1A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4181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510028-10D9-7749-8F5C-FAA322592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366607-51ED-2346-8298-153A9D23A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614A7-0D11-1749-AC89-4BDDED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924C-80E2-0942-AE30-87352C7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1D128-03D1-EE40-9E71-88289EE1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8702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19C8EE-929E-C841-AE61-40D78A899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81406B-1E69-A644-BE52-2554D0506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08DCD5-9124-7D4E-A982-AFEF73500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A6F7F2-10E7-3B4A-BD8A-D165A63F3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3B6953-9F8F-F04E-8754-1D0D08B3F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910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DC1E9-E526-4141-9FC6-46F7615C8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938D81-0B6C-D545-B4D9-FE102F51F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EDA1C7-257E-0A47-B133-CA476DC0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81B9C-0352-9642-928D-D6C7CE83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56C48A-BE27-6740-A8FC-8C068C543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0310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D037C-2AFB-4446-9977-2BFFDDBEF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9E86FD-1EB7-C54C-9F2F-61EAEDFCD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E3611-D168-3849-8D08-5268CB208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E40FB-421C-A24C-A293-146133F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73C0A1-6204-4D4D-AB38-C8FA80CCE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3595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07C0EC-80F0-534D-A5D5-36ED914B6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BBE7CA-531B-C54C-B2AE-12623E8A3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4FDA21-0E98-C54F-B264-50CBE43BB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9E9E2D-28EF-5742-94EB-2AA07495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5F637E-E5A9-AA44-80A5-2B9B91A47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C67DB3-03DB-6A45-8641-A86B0AA1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14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7411-237C-4343-BDEE-F8D28B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38D89-C5D7-5249-A4CB-E04D408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88B3ED-913A-FF46-8CF7-18AA0C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3830D5-8A05-7B4D-BC78-366C39C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3901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044EF4-F781-FA4C-ABF8-1924D742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A88387-AF05-AC43-B121-96FDA3F3AE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BBE2A3-819C-044F-A179-E96D98432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25337A-8328-9548-AD85-F1A9AA95E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9FF653-CA8E-3648-B339-743E0BA907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3C52E3-55CE-8C41-B0CF-BC46FEE1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EA6D09B-146C-DF44-A6E7-594877E3F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125978-6606-7148-90FC-97BD43E83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72931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EF7411-237C-4343-BDEE-F8D28B0F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C38D89-C5D7-5249-A4CB-E04D408B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188B3ED-913A-FF46-8CF7-18AA0C57C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93830D5-8A05-7B4D-BC78-366C39C78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9563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1E500-1ECE-B04E-99C4-75EBDA87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265D37-0595-E44C-AAD4-40D3D838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B03CF-8D2E-1C40-B285-A451C7FA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216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FB6EA-1EEE-E24E-AE9E-23D475B6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701D5-7C37-9E47-B9CA-D8E99F3E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CB489-81CA-3649-8936-15BF3B48F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E321E9-3DA2-7D43-9989-C2A7363B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27E1B-2EC4-4545-B5F2-5796FF1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691C-70E5-D748-B5C3-CC304A4A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0227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A78D-299A-AD4A-906C-F00FDFF7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88C2FE-214D-BE43-9852-E972FCB07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AFEDBF-0A9E-9746-B0A4-6EB108185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24702-5FF8-7947-B56B-34A0408E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8BF0A-812D-2643-82B5-2BF2A31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3332C-BEA1-EB4E-904D-2FCF3CB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2134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81E76-0771-BD4D-B4C5-40D263DB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4CDBFC-D269-D343-882B-0D7BB8EA1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00E8-946F-0948-A6E3-0D1358787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4AE66F-0D61-1A42-809C-61A36D3DC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CDACB8-C1C9-3B4A-BE7A-04627E1A1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35871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B510028-10D9-7749-8F5C-FAA322592F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366607-51ED-2346-8298-153A9D23A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1F614A7-0D11-1749-AC89-4BDDEDBD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E924C-80E2-0942-AE30-87352C7E7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1D128-03D1-EE40-9E71-88289EE1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910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152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6968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890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F1E500-1ECE-B04E-99C4-75EBDA87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3265D37-0595-E44C-AAD4-40D3D8385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EAB03CF-8D2E-1C40-B285-A451C7FA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9426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3308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68645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95139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8652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375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235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668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9074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9940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82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FB6EA-1EEE-E24E-AE9E-23D475B6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1701D5-7C37-9E47-B9CA-D8E99F3EA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4CB489-81CA-3649-8936-15BF3B48F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E321E9-3DA2-7D43-9989-C2A7363B3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A27E1B-2EC4-4545-B5F2-5796FF1A4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691C-70E5-D748-B5C3-CC304A4AB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7377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1635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28413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2970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45051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124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751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531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3662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520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9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9A78D-299A-AD4A-906C-F00FDFF72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88C2FE-214D-BE43-9852-E972FCB078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AFEDBF-0A9E-9746-B0A4-6EB108185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824702-5FF8-7947-B56B-34A0408E7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8BF0A-812D-2643-82B5-2BF2A318B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3332C-BEA1-EB4E-904D-2FCF3CBBE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5072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137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9405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3327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858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64242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6898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817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1223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08957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85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552D-7711-0547-879E-6CB22E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03D71-11AA-D041-82E2-5D2D7597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87D93-A2EE-1648-806A-9EEF1BC67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E9074-B05A-3B4F-B866-5145DD17F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69FDD-1D8B-5849-ACA3-4F8F3D48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96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3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927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6 Imagen" descr="Dibujo.bmp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12192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 sz="1800"/>
          </a:p>
        </p:txBody>
      </p:sp>
    </p:spTree>
    <p:extLst>
      <p:ext uri="{BB962C8B-B14F-4D97-AF65-F5344CB8AC3E}">
        <p14:creationId xmlns:p14="http://schemas.microsoft.com/office/powerpoint/2010/main" val="16918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552D-7711-0547-879E-6CB22E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03D71-11AA-D041-82E2-5D2D7597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87D93-A2EE-1648-806A-9EEF1BC67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E9074-B05A-3B4F-B866-5145DD17F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69FDD-1D8B-5849-ACA3-4F8F3D48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97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552D-7711-0547-879E-6CB22E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03D71-11AA-D041-82E2-5D2D7597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87D93-A2EE-1648-806A-9EEF1BC67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E9074-B05A-3B4F-B866-5145DD17F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69FDD-1D8B-5849-ACA3-4F8F3D48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682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552D-7711-0547-879E-6CB22E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03D71-11AA-D041-82E2-5D2D7597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87D93-A2EE-1648-806A-9EEF1BC67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E9074-B05A-3B4F-B866-5145DD17F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69FDD-1D8B-5849-ACA3-4F8F3D48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895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552D-7711-0547-879E-6CB22E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03D71-11AA-D041-82E2-5D2D7597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87D93-A2EE-1648-806A-9EEF1BC67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E9074-B05A-3B4F-B866-5145DD17F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69FDD-1D8B-5849-ACA3-4F8F3D48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4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C6552D-7711-0547-879E-6CB22EEA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D03D71-11AA-D041-82E2-5D2D7597A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D87D93-A2EE-1648-806A-9EEF1BC67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9E8607-36D1-634D-8102-896A7B9F4DF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05.10.2022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0E9074-B05A-3B4F-B866-5145DD17F7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D69FDD-1D8B-5849-ACA3-4F8F3D481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FC6F-0454-E648-B0C2-8F713F73FCA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03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22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80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10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1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me.org/356992/meditsina/genetika_mikroorganizmov" TargetMode="External"/><Relationship Id="rId2" Type="http://schemas.openxmlformats.org/officeDocument/2006/relationships/hyperlink" Target="https://www.herzen.spb.ru/img/files/zoolog/Geneticheskaya_rekombinaciya.pdf" TargetMode="External"/><Relationship Id="rId1" Type="http://schemas.openxmlformats.org/officeDocument/2006/relationships/slideLayout" Target="../slideLayouts/slideLayout1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Autofit/>
          </a:bodyPr>
          <a:lstStyle/>
          <a:p>
            <a:r>
              <a:rPr lang="kk-KZ" sz="7200" b="1" dirty="0"/>
              <a:t>Рекомбинантты ДНҚ концепциясы</a:t>
            </a:r>
            <a:endParaRPr lang="ru-RU" sz="7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4411E0-F8AF-4347-A999-15946CD6CF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76194" cy="23493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190B091-598D-4EEB-87FB-ABB3E062A2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267" y="11677"/>
            <a:ext cx="2548733" cy="2349342"/>
          </a:xfrm>
          <a:prstGeom prst="rect">
            <a:avLst/>
          </a:prstGeom>
        </p:spPr>
      </p:pic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A89DEBE2-C282-ED74-5051-0FD16B4F89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53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B2069EE-A08E-44F0-B3F9-3CF8CC2DC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6740" cy="6857542"/>
          </a:xfrm>
          <a:custGeom>
            <a:avLst/>
            <a:gdLst>
              <a:gd name="connsiteX0" fmla="*/ 0 w 6126740"/>
              <a:gd name="connsiteY0" fmla="*/ 0 h 6857542"/>
              <a:gd name="connsiteX1" fmla="*/ 4980067 w 6126740"/>
              <a:gd name="connsiteY1" fmla="*/ 0 h 6857542"/>
              <a:gd name="connsiteX2" fmla="*/ 4992714 w 6126740"/>
              <a:gd name="connsiteY2" fmla="*/ 31774 h 6857542"/>
              <a:gd name="connsiteX3" fmla="*/ 6047722 w 6126740"/>
              <a:gd name="connsiteY3" fmla="*/ 2682457 h 6857542"/>
              <a:gd name="connsiteX4" fmla="*/ 6047722 w 6126740"/>
              <a:gd name="connsiteY4" fmla="*/ 3752208 h 6857542"/>
              <a:gd name="connsiteX5" fmla="*/ 4890218 w 6126740"/>
              <a:gd name="connsiteY5" fmla="*/ 6660411 h 6857542"/>
              <a:gd name="connsiteX6" fmla="*/ 4811756 w 6126740"/>
              <a:gd name="connsiteY6" fmla="*/ 6857542 h 6857542"/>
              <a:gd name="connsiteX7" fmla="*/ 0 w 6126740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26740" h="6857542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6E8597-0CCE-4A8A-9326-AA52691A1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40080" y="640080"/>
            <a:ext cx="1128382" cy="847206"/>
            <a:chOff x="5307830" y="325570"/>
            <a:chExt cx="1128382" cy="847206"/>
          </a:xfrm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E78FE76E-DF1D-420B-957F-8ECE93C02B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307830" y="577396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F2F61F0-9758-4DEF-AC08-7B00F04A46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5720" y="325570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88D9A-8713-A84A-AFCD-074B0878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25" y="1377212"/>
            <a:ext cx="5632908" cy="1785046"/>
          </a:xfrm>
        </p:spPr>
        <p:txBody>
          <a:bodyPr anchor="b">
            <a:normAutofit/>
          </a:bodyPr>
          <a:lstStyle/>
          <a:p>
            <a:r>
              <a:rPr lang="ru-RU" sz="2600" b="1">
                <a:solidFill>
                  <a:schemeClr val="bg1"/>
                </a:solidFill>
              </a:rPr>
              <a:t>Ішек таяқшасындағы рекомбинация: генетикалық бақылау және молекулалық механизм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7966C28F-3C4C-0C4D-8CB7-840F23DAF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958" y="25027"/>
            <a:ext cx="5867896" cy="3212171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382EBA5-1B29-A141-9FDB-AC501F08B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24" y="3620802"/>
            <a:ext cx="5920976" cy="2741213"/>
          </a:xfrm>
        </p:spPr>
        <p:txBody>
          <a:bodyPr anchor="t">
            <a:normAutofit/>
          </a:bodyPr>
          <a:lstStyle/>
          <a:p>
            <a:r>
              <a:rPr lang="ru-RU" sz="2500">
                <a:solidFill>
                  <a:schemeClr val="bg1"/>
                </a:solidFill>
              </a:rPr>
              <a:t>Ішек таяқшасындағы конъюгацияның электронды микроскопиялық бейнесі;  созылған жасуша - донор, дөңгелек жасуша - реципиент.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32190EB-E83A-DA4E-AEF4-94FB1916B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739" y="3790961"/>
            <a:ext cx="2834898" cy="2218307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0655042B-1A73-ED44-8271-B37643E73E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368" y="3708358"/>
            <a:ext cx="2763857" cy="230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20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1043A0-617C-D447-BD1C-B32B99D0D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220" y="365125"/>
            <a:ext cx="10362580" cy="1306274"/>
          </a:xfrm>
        </p:spPr>
        <p:txBody>
          <a:bodyPr>
            <a:normAutofit/>
          </a:bodyPr>
          <a:lstStyle/>
          <a:p>
            <a:r>
              <a:rPr lang="ru-RU" sz="3200" b="1">
                <a:solidFill>
                  <a:srgbClr val="C00000"/>
                </a:solidFill>
                <a:latin typeface="Century" panose="02040604050505020304" pitchFamily="18" charset="0"/>
              </a:rPr>
              <a:t>Гомологиялық рекомбинация схемалары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B2E58D0-8904-9D45-BD57-9DBAF70F34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55"/>
          <a:stretch/>
        </p:blipFill>
        <p:spPr>
          <a:xfrm>
            <a:off x="544240" y="1734634"/>
            <a:ext cx="3637467" cy="475824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AF7547-AF32-834C-BCFF-D591ABE7B7FB}"/>
              </a:ext>
            </a:extLst>
          </p:cNvPr>
          <p:cNvSpPr txBox="1"/>
          <p:nvPr/>
        </p:nvSpPr>
        <p:spPr>
          <a:xfrm>
            <a:off x="4959198" y="1734634"/>
            <a:ext cx="6688562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Мейоздың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en-GB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I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бөлімінің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профазасында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өту </a:t>
            </a:r>
          </a:p>
          <a:p>
            <a:endParaRPr lang="ru-RU" sz="2700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endParaRPr lang="ru-RU" sz="2700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endParaRPr lang="ru-RU" sz="2700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Жасушалық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циклдің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en-GB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G1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сатысында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соматикалық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жасушадағы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кроссовер </a:t>
            </a:r>
          </a:p>
          <a:p>
            <a:endParaRPr lang="ru-RU" sz="2700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endParaRPr lang="ru-RU" sz="2700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en-GB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Escherichia</a:t>
            </a:r>
            <a:r>
              <a:rPr lang="en-GB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coli </a:t>
            </a:r>
            <a:r>
              <a:rPr lang="ru-RU" sz="2700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жасушасындағы</a:t>
            </a:r>
            <a:r>
              <a:rPr lang="ru-RU" sz="2700" b="1" dirty="0">
                <a:solidFill>
                  <a:srgbClr val="C00000"/>
                </a:solidFill>
                <a:latin typeface="Century" panose="02040604050505020304" pitchFamily="18" charset="0"/>
              </a:rPr>
              <a:t> кроссовер</a:t>
            </a:r>
          </a:p>
        </p:txBody>
      </p:sp>
    </p:spTree>
    <p:extLst>
      <p:ext uri="{BB962C8B-B14F-4D97-AF65-F5344CB8AC3E}">
        <p14:creationId xmlns:p14="http://schemas.microsoft.com/office/powerpoint/2010/main" val="198046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B53BF-3C07-D744-AED5-94968C913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757" y="0"/>
            <a:ext cx="11572485" cy="1422362"/>
          </a:xfrm>
        </p:spPr>
        <p:txBody>
          <a:bodyPr>
            <a:noAutofit/>
          </a:bodyPr>
          <a:lstStyle/>
          <a:p>
            <a:r>
              <a:rPr lang="en-GB" sz="3300" b="1">
                <a:solidFill>
                  <a:srgbClr val="C00000"/>
                </a:solidFill>
                <a:latin typeface="Century" panose="02040604050505020304" pitchFamily="18" charset="0"/>
              </a:rPr>
              <a:t>In vitro </a:t>
            </a:r>
            <a:r>
              <a:rPr lang="ru-RU" sz="3300" b="1">
                <a:solidFill>
                  <a:srgbClr val="C00000"/>
                </a:solidFill>
                <a:latin typeface="Century" panose="02040604050505020304" pitchFamily="18" charset="0"/>
              </a:rPr>
              <a:t>ішек таяқшасы </a:t>
            </a:r>
            <a:r>
              <a:rPr lang="en-GB" sz="3300" b="1">
                <a:solidFill>
                  <a:srgbClr val="C00000"/>
                </a:solidFill>
                <a:latin typeface="Century" panose="02040604050505020304" pitchFamily="18" charset="0"/>
              </a:rPr>
              <a:t>RecA </a:t>
            </a:r>
            <a:r>
              <a:rPr lang="ru-RU" sz="3300" b="1">
                <a:solidFill>
                  <a:srgbClr val="C00000"/>
                </a:solidFill>
                <a:latin typeface="Century" panose="02040604050505020304" pitchFamily="18" charset="0"/>
              </a:rPr>
              <a:t>ақуызы арқылы жүзеге асатын үш рекомбинациялық реакция схемасы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368BB18-F892-CD45-8962-21E7D95E9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6"/>
          <a:stretch/>
        </p:blipFill>
        <p:spPr>
          <a:xfrm>
            <a:off x="579508" y="1475021"/>
            <a:ext cx="3664151" cy="3916135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DB415B-CB11-DC48-B1E6-AFC6ADFE2C0C}"/>
              </a:ext>
            </a:extLst>
          </p:cNvPr>
          <p:cNvSpPr txBox="1"/>
          <p:nvPr/>
        </p:nvSpPr>
        <p:spPr>
          <a:xfrm>
            <a:off x="4956099" y="1422362"/>
            <a:ext cx="634663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A - D -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ілмектің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пайда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болуы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. 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Дөңгелек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екі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тізбекті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ДНҚ мен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гомологты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бір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тізбекті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ДНҚ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арасындағы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реакция</a:t>
            </a:r>
          </a:p>
          <a:p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Б–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бір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тізбекті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дөңгелек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ДНҚ мен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гомологиялық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сызықты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дуплекстің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арасындағы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реакция. </a:t>
            </a:r>
          </a:p>
          <a:p>
            <a:r>
              <a:rPr lang="en-GB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B -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гомологты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дуплекстер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арасындағы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реакция,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олардың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біреуі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бір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тізбекті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</a:t>
            </a:r>
            <a:r>
              <a:rPr lang="ru-RU" sz="2600" b="1" dirty="0" err="1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ұшы</a:t>
            </a:r>
            <a:r>
              <a:rPr lang="ru-RU" sz="2600" b="1" dirty="0">
                <a:solidFill>
                  <a:srgbClr val="4472C4">
                    <a:lumMod val="50000"/>
                  </a:srgbClr>
                </a:solidFill>
                <a:latin typeface="Century" panose="02040604050505020304" pitchFamily="18" charset="0"/>
              </a:rPr>
              <a:t> бар.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39A14-B66C-7044-803B-A5E7DD1FE409}"/>
              </a:ext>
            </a:extLst>
          </p:cNvPr>
          <p:cNvSpPr txBox="1"/>
          <p:nvPr/>
        </p:nvSpPr>
        <p:spPr>
          <a:xfrm>
            <a:off x="309758" y="5730487"/>
            <a:ext cx="1099298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RecA</a:t>
            </a:r>
            <a:r>
              <a:rPr lang="en-GB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ақуызының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негізгі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қызметі-бір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тізбекті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ДНҚ-ның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гомологиялық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дуплекспен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32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әрекеттесу</a:t>
            </a:r>
            <a:r>
              <a:rPr lang="ru-RU" sz="3200" b="1" dirty="0">
                <a:solidFill>
                  <a:srgbClr val="4472C4"/>
                </a:solidFill>
                <a:latin typeface="Century" panose="020406040505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5367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2FE42C-C282-924D-B092-0A4F29AC0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solidFill>
                  <a:schemeClr val="accent1"/>
                </a:solidFill>
                <a:latin typeface="Century" panose="02040604050505020304" pitchFamily="18" charset="0"/>
              </a:rPr>
              <a:t>RecBCD-</a:t>
            </a:r>
            <a:r>
              <a:rPr lang="ru-RU" b="1">
                <a:solidFill>
                  <a:schemeClr val="accent1"/>
                </a:solidFill>
                <a:latin typeface="Century" panose="02040604050505020304" pitchFamily="18" charset="0"/>
              </a:rPr>
              <a:t>нуклеаза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EB2B3D-B50B-C340-82ED-485ABE136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-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бірліктер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en-GB" b="1" dirty="0" err="1">
                <a:solidFill>
                  <a:srgbClr val="C00000"/>
                </a:solidFill>
                <a:latin typeface="Century" panose="02040604050505020304" pitchFamily="18" charset="0"/>
              </a:rPr>
              <a:t>recA</a:t>
            </a:r>
            <a:r>
              <a:rPr lang="en-GB" b="1" dirty="0">
                <a:solidFill>
                  <a:srgbClr val="C00000"/>
                </a:solidFill>
                <a:latin typeface="Century" panose="02040604050505020304" pitchFamily="18" charset="0"/>
              </a:rPr>
              <a:t>, </a:t>
            </a:r>
            <a:r>
              <a:rPr lang="en-GB" b="1" dirty="0" err="1">
                <a:solidFill>
                  <a:srgbClr val="C00000"/>
                </a:solidFill>
                <a:latin typeface="Century" panose="02040604050505020304" pitchFamily="18" charset="0"/>
              </a:rPr>
              <a:t>recB</a:t>
            </a:r>
            <a:r>
              <a:rPr lang="en-GB" b="1" dirty="0">
                <a:solidFill>
                  <a:srgbClr val="C00000"/>
                </a:solidFill>
                <a:latin typeface="Century" panose="02040604050505020304" pitchFamily="18" charset="0"/>
              </a:rPr>
              <a:t>, </a:t>
            </a:r>
            <a:r>
              <a:rPr lang="en-GB" b="1" dirty="0" err="1">
                <a:solidFill>
                  <a:srgbClr val="C00000"/>
                </a:solidFill>
                <a:latin typeface="Century" panose="02040604050505020304" pitchFamily="18" charset="0"/>
              </a:rPr>
              <a:t>recD</a:t>
            </a:r>
            <a:r>
              <a:rPr lang="en-GB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гендерімен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кодталған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- АТФ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болған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кезде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белсенді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. </a:t>
            </a:r>
          </a:p>
          <a:p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-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экзонуклеаза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белсенділігі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: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екі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шетінен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бір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және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екі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тізбекті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ДНҚ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гидролиздейді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</a:p>
          <a:p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-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геликаза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белсенділігі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: ДНҚ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дуплексін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босатады</a:t>
            </a:r>
            <a:endParaRPr lang="ru-RU" b="1" dirty="0">
              <a:solidFill>
                <a:srgbClr val="C00000"/>
              </a:solidFill>
              <a:latin typeface="Century" panose="02040604050505020304" pitchFamily="18" charset="0"/>
            </a:endParaRPr>
          </a:p>
          <a:p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-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учаскеге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тән эндонуклеаза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ретінде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жұмыс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істейді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: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ол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бір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тізбекті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ДНҚ-ны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8-нуклеотидтердің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арнайы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тізбегі-Чи-сайты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(5'-</a:t>
            </a:r>
            <a:r>
              <a:rPr lang="en-GB" b="1" dirty="0" err="1">
                <a:solidFill>
                  <a:srgbClr val="C00000"/>
                </a:solidFill>
                <a:latin typeface="Century" panose="02040604050505020304" pitchFamily="18" charset="0"/>
              </a:rPr>
              <a:t>GCTGGTGG-3</a:t>
            </a:r>
            <a:r>
              <a:rPr lang="en-GB" b="1" dirty="0">
                <a:solidFill>
                  <a:srgbClr val="C00000"/>
                </a:solidFill>
                <a:latin typeface="Century" panose="02040604050505020304" pitchFamily="18" charset="0"/>
              </a:rPr>
              <a:t> ')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айналасында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бөледі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.</a:t>
            </a:r>
          </a:p>
          <a:p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- </a:t>
            </a:r>
            <a:r>
              <a:rPr lang="en-GB" b="1" dirty="0" err="1">
                <a:solidFill>
                  <a:srgbClr val="C00000"/>
                </a:solidFill>
                <a:latin typeface="Century" panose="02040604050505020304" pitchFamily="18" charset="0"/>
              </a:rPr>
              <a:t>RecA</a:t>
            </a:r>
            <a:r>
              <a:rPr lang="en-GB" b="1" dirty="0">
                <a:solidFill>
                  <a:srgbClr val="C00000"/>
                </a:solidFill>
                <a:latin typeface="Century" panose="020406040505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ақуызына</a:t>
            </a:r>
            <a:r>
              <a:rPr lang="ru-RU" b="1" dirty="0">
                <a:solidFill>
                  <a:srgbClr val="C00000"/>
                </a:solidFill>
                <a:latin typeface="Century" panose="02040604050505020304" pitchFamily="18" charset="0"/>
              </a:rPr>
              <a:t> субстрат </a:t>
            </a:r>
            <a:r>
              <a:rPr lang="ru-RU" b="1" dirty="0" err="1">
                <a:solidFill>
                  <a:srgbClr val="C00000"/>
                </a:solidFill>
                <a:latin typeface="Century" panose="02040604050505020304" pitchFamily="18" charset="0"/>
              </a:rPr>
              <a:t>дайындайды</a:t>
            </a:r>
            <a:endParaRPr lang="ru-RU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00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CA9A1-F176-B848-8254-1FF54D521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2700" b="1">
                <a:solidFill>
                  <a:srgbClr val="C00000"/>
                </a:solidFill>
                <a:latin typeface="Century" panose="02040604050505020304" pitchFamily="18" charset="0"/>
              </a:rPr>
              <a:t>РЕКОМБИНАЦИЯЛЫҚ МОДЕЛЬ ҚОСЫМДЫ-ШТРЕНДІ ДНК БҰЗУЫН ЖӨНДЕУГЕ ТҮСІНДІ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326F2DB-FE86-354D-8BA8-1867347E8A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19" y="1193254"/>
            <a:ext cx="3467410" cy="5299621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95E229-C002-1646-82F5-AD2EC5D257C3}"/>
              </a:ext>
            </a:extLst>
          </p:cNvPr>
          <p:cNvSpPr txBox="1"/>
          <p:nvPr/>
        </p:nvSpPr>
        <p:spPr>
          <a:xfrm>
            <a:off x="4305610" y="1277730"/>
            <a:ext cx="748061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1983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жылы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ұсынған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Ж.Жостақ</a:t>
            </a:r>
            <a:endParaRPr lang="ru-RU" sz="2800" b="1" dirty="0">
              <a:solidFill>
                <a:srgbClr val="4472C4"/>
              </a:solidFill>
              <a:latin typeface="Century" panose="02040604050505020304" pitchFamily="18" charset="0"/>
            </a:endParaRPr>
          </a:p>
          <a:p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en-GB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a, b –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арнайы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эндонуклеаза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дуплекстердің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бірінің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екі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тізбегіне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де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үзіліс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енгізеді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</a:p>
          <a:p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в-үзіліс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нүктелеріндегі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тізбектердің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5'-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ұштары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реконбиногенді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3'-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тізбектерді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қалыптастыру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үшін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экзонуклеазамен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гидролизденеді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. </a:t>
            </a:r>
          </a:p>
          <a:p>
            <a:r>
              <a:rPr lang="en-GB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d - 3' -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тізбектері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басқа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дуплекске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енгізіледі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.  Жоғалған ДНҚ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аймақтарының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репаративті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синтезі</a:t>
            </a:r>
            <a:r>
              <a:rPr lang="ru-RU" sz="2800" b="1" dirty="0">
                <a:solidFill>
                  <a:srgbClr val="4472C4"/>
                </a:solidFill>
                <a:latin typeface="Century" panose="02040604050505020304" pitchFamily="18" charset="0"/>
              </a:rPr>
              <a:t> </a:t>
            </a:r>
            <a:r>
              <a:rPr lang="ru-RU" sz="2800" b="1" dirty="0" err="1">
                <a:solidFill>
                  <a:srgbClr val="4472C4"/>
                </a:solidFill>
                <a:latin typeface="Century" panose="02040604050505020304" pitchFamily="18" charset="0"/>
              </a:rPr>
              <a:t>жүреді</a:t>
            </a:r>
            <a:endParaRPr lang="ru-RU" sz="2800" b="1" dirty="0">
              <a:solidFill>
                <a:srgbClr val="4472C4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99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26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err="1"/>
              <a:t>Гомологиялық</a:t>
            </a:r>
            <a:r>
              <a:rPr lang="ru-RU" sz="5400" b="1" dirty="0"/>
              <a:t> </a:t>
            </a:r>
            <a:r>
              <a:rPr lang="ru-RU" sz="5400" b="1" dirty="0" err="1"/>
              <a:t>емес</a:t>
            </a:r>
            <a:r>
              <a:rPr lang="ru-RU" sz="5400" b="1" dirty="0"/>
              <a:t> рекомбинация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>
            <a:normAutofit/>
          </a:bodyPr>
          <a:lstStyle/>
          <a:p>
            <a:r>
              <a:rPr lang="ru-RU" sz="5400" dirty="0"/>
              <a:t>1. Сайт-</a:t>
            </a:r>
            <a:r>
              <a:rPr lang="ru-RU" sz="5400" dirty="0" err="1"/>
              <a:t>арнайы</a:t>
            </a:r>
            <a:r>
              <a:rPr lang="ru-RU" sz="5400" dirty="0"/>
              <a:t> рекомбинация</a:t>
            </a:r>
          </a:p>
          <a:p>
            <a:r>
              <a:rPr lang="ru-RU" sz="5400" dirty="0"/>
              <a:t>2. </a:t>
            </a:r>
            <a:r>
              <a:rPr lang="ru-RU" sz="5400" dirty="0" err="1"/>
              <a:t>Транспозициялар</a:t>
            </a:r>
            <a:endParaRPr lang="ru-RU" sz="5400" dirty="0"/>
          </a:p>
          <a:p>
            <a:r>
              <a:rPr lang="ru-RU" sz="5400" dirty="0"/>
              <a:t>3. </a:t>
            </a:r>
            <a:r>
              <a:rPr lang="ru-RU" sz="5400" dirty="0" err="1"/>
              <a:t>Заңсыз</a:t>
            </a:r>
            <a:r>
              <a:rPr lang="ru-RU" sz="5400" dirty="0"/>
              <a:t> рекомбинация</a:t>
            </a:r>
          </a:p>
        </p:txBody>
      </p:sp>
    </p:spTree>
    <p:extLst>
      <p:ext uri="{BB962C8B-B14F-4D97-AF65-F5344CB8AC3E}">
        <p14:creationId xmlns:p14="http://schemas.microsoft.com/office/powerpoint/2010/main" val="972588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234886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        </a:t>
            </a:r>
            <a:r>
              <a:rPr lang="ru-RU" sz="5400" b="1" dirty="0"/>
              <a:t>Сайт-</a:t>
            </a:r>
            <a:r>
              <a:rPr lang="ru-RU" sz="5400" b="1" dirty="0" err="1"/>
              <a:t>арнайы</a:t>
            </a:r>
            <a:r>
              <a:rPr lang="ru-RU" sz="5400" b="1" dirty="0"/>
              <a:t> рекомбинация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904" y="1560449"/>
            <a:ext cx="10515600" cy="98158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/>
              <a:t>ДНҚ-ның белгілі бір тізбегі арасында гомологияның өте қысқа бөліктерінде, әдетте 15-30 жұп нуклеотидтерде болады.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904" y="2750884"/>
            <a:ext cx="108788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фаг ДНҚ-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хромосомаларына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біріктіруді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қосуды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бактериофагтардың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хромосомаларында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ашытқы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плазмидтерінде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бөліктерінің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инверсиясын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иммуноглобулиндерді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кодтайтын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тізбегіндегі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307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0" y="889000"/>
            <a:ext cx="5384800" cy="53387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/>
              <a:t>а, б-</a:t>
            </a:r>
            <a:r>
              <a:rPr lang="ru-RU" sz="3200" dirty="0" err="1"/>
              <a:t>фагтың</a:t>
            </a:r>
            <a:r>
              <a:rPr lang="ru-RU" sz="3200" dirty="0"/>
              <a:t> </a:t>
            </a:r>
            <a:r>
              <a:rPr lang="ru-RU" sz="3200" dirty="0" err="1"/>
              <a:t>қос</a:t>
            </a:r>
            <a:r>
              <a:rPr lang="ru-RU" sz="3200" dirty="0"/>
              <a:t> </a:t>
            </a:r>
            <a:r>
              <a:rPr lang="ru-RU" sz="3200" dirty="0" err="1"/>
              <a:t>ішекті</a:t>
            </a:r>
            <a:r>
              <a:rPr lang="ru-RU" sz="3200" dirty="0"/>
              <a:t> ДНҚ </a:t>
            </a:r>
            <a:r>
              <a:rPr lang="ru-RU" sz="3200" dirty="0" err="1"/>
              <a:t>сақинаға</a:t>
            </a:r>
            <a:r>
              <a:rPr lang="ru-RU" sz="3200" dirty="0"/>
              <a:t> </a:t>
            </a:r>
            <a:r>
              <a:rPr lang="ru-RU" sz="3200" dirty="0" err="1"/>
              <a:t>жабылады</a:t>
            </a:r>
            <a:endParaRPr lang="kk-KZ" sz="3200" dirty="0"/>
          </a:p>
          <a:p>
            <a:pPr marL="0" indent="0">
              <a:buNone/>
            </a:pPr>
            <a:r>
              <a:rPr lang="kk-KZ" sz="3200" dirty="0"/>
              <a:t>б, в</a:t>
            </a:r>
            <a:r>
              <a:rPr lang="en-US" sz="3200" dirty="0"/>
              <a:t>-</a:t>
            </a:r>
            <a:r>
              <a:rPr lang="ru-RU" sz="3200" dirty="0" err="1"/>
              <a:t>арнайы</a:t>
            </a:r>
            <a:r>
              <a:rPr lang="ru-RU" sz="3200" dirty="0"/>
              <a:t> </a:t>
            </a:r>
            <a:r>
              <a:rPr lang="en-US" sz="3200" dirty="0"/>
              <a:t>at (attachment)-</a:t>
            </a:r>
            <a:r>
              <a:rPr lang="ru-RU" sz="3200" dirty="0" err="1"/>
              <a:t>сайттар</a:t>
            </a:r>
            <a:r>
              <a:rPr lang="ru-RU" sz="3200" dirty="0"/>
              <a:t> </a:t>
            </a:r>
            <a:r>
              <a:rPr lang="ru-RU" sz="3200" dirty="0" err="1"/>
              <a:t>арасындағы</a:t>
            </a:r>
            <a:r>
              <a:rPr lang="ru-RU" sz="3200" dirty="0"/>
              <a:t> рекомбинация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en-US" sz="3200" dirty="0"/>
              <a:t>gal </a:t>
            </a:r>
            <a:r>
              <a:rPr lang="ru-RU" sz="3200" dirty="0" err="1"/>
              <a:t>және</a:t>
            </a:r>
            <a:r>
              <a:rPr lang="ru-RU" sz="3200" dirty="0"/>
              <a:t> </a:t>
            </a:r>
            <a:r>
              <a:rPr lang="en-US" sz="3200" dirty="0"/>
              <a:t>bio </a:t>
            </a:r>
            <a:r>
              <a:rPr lang="ru-RU" sz="3200" dirty="0" err="1"/>
              <a:t>гендері</a:t>
            </a:r>
            <a:r>
              <a:rPr lang="ru-RU" sz="3200" dirty="0"/>
              <a:t> </a:t>
            </a:r>
            <a:r>
              <a:rPr lang="ru-RU" sz="3200" dirty="0" err="1"/>
              <a:t>арасындағы</a:t>
            </a:r>
            <a:r>
              <a:rPr lang="ru-RU" sz="3200" dirty="0"/>
              <a:t> бактерия </a:t>
            </a:r>
            <a:r>
              <a:rPr lang="ru-RU" sz="3200" dirty="0" err="1"/>
              <a:t>хромосомасына</a:t>
            </a:r>
            <a:r>
              <a:rPr lang="ru-RU" sz="3200" dirty="0"/>
              <a:t> фаг ДНҚ </a:t>
            </a:r>
            <a:r>
              <a:rPr lang="ru-RU" sz="3200" dirty="0" err="1"/>
              <a:t>интеграциясы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в-</a:t>
            </a:r>
            <a:r>
              <a:rPr lang="ru-RU" sz="3200" dirty="0" err="1"/>
              <a:t>профаг</a:t>
            </a:r>
            <a:endParaRPr lang="ru-RU" sz="3200" dirty="0"/>
          </a:p>
          <a:p>
            <a:pPr marL="0" indent="0">
              <a:buNone/>
            </a:pPr>
            <a:r>
              <a:rPr lang="kk-KZ" sz="3200" dirty="0"/>
              <a:t>г</a:t>
            </a:r>
            <a:r>
              <a:rPr lang="en-US" sz="3200" dirty="0"/>
              <a:t>-</a:t>
            </a:r>
            <a:r>
              <a:rPr lang="ru-RU" sz="3200" dirty="0"/>
              <a:t>рекомбинация </a:t>
            </a:r>
            <a:r>
              <a:rPr lang="ru-RU" sz="3200" dirty="0" err="1"/>
              <a:t>процесін</a:t>
            </a:r>
            <a:r>
              <a:rPr lang="ru-RU" sz="3200" dirty="0"/>
              <a:t> </a:t>
            </a:r>
            <a:r>
              <a:rPr lang="ru-RU" sz="3200" dirty="0" err="1"/>
              <a:t>жалпы</a:t>
            </a:r>
            <a:r>
              <a:rPr lang="ru-RU" sz="3200" dirty="0"/>
              <a:t> </a:t>
            </a:r>
            <a:r>
              <a:rPr lang="ru-RU" sz="3200" dirty="0" err="1"/>
              <a:t>түрде</a:t>
            </a:r>
            <a:r>
              <a:rPr lang="ru-RU" sz="3200" dirty="0"/>
              <a:t> </a:t>
            </a:r>
            <a:r>
              <a:rPr lang="ru-RU" sz="3200" dirty="0" err="1"/>
              <a:t>жазу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0966" t="25347" r="32918" b="5729"/>
          <a:stretch/>
        </p:blipFill>
        <p:spPr>
          <a:xfrm>
            <a:off x="546099" y="330199"/>
            <a:ext cx="5001381" cy="6223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59300" y="330199"/>
            <a:ext cx="1333500" cy="12446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290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6000" b="1" dirty="0"/>
              <a:t>Транспозиция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46221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Жылжымалы</a:t>
            </a:r>
            <a:r>
              <a:rPr lang="ru-RU" dirty="0"/>
              <a:t> (</a:t>
            </a:r>
            <a:r>
              <a:rPr lang="ru-RU" dirty="0" err="1"/>
              <a:t>мобильді</a:t>
            </a:r>
            <a:r>
              <a:rPr lang="ru-RU" dirty="0"/>
              <a:t>)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элементтердің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Жылжымалы</a:t>
            </a:r>
            <a:r>
              <a:rPr lang="ru-RU" dirty="0"/>
              <a:t> </a:t>
            </a:r>
            <a:r>
              <a:rPr lang="ru-RU" dirty="0" err="1"/>
              <a:t>элементтер-бұл</a:t>
            </a:r>
            <a:r>
              <a:rPr lang="ru-RU" dirty="0"/>
              <a:t> ДНҚ </a:t>
            </a:r>
            <a:r>
              <a:rPr lang="ru-RU" dirty="0" err="1"/>
              <a:t>молекуласының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бөлігінен</a:t>
            </a:r>
            <a:r>
              <a:rPr lang="ru-RU" dirty="0"/>
              <a:t> (</a:t>
            </a:r>
            <a:r>
              <a:rPr lang="ru-RU" dirty="0" err="1"/>
              <a:t>хромосомалар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плазмидтер</a:t>
            </a:r>
            <a:r>
              <a:rPr lang="ru-RU" dirty="0"/>
              <a:t>) </a:t>
            </a:r>
            <a:r>
              <a:rPr lang="ru-RU" dirty="0" err="1"/>
              <a:t>екіншісіне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жасушадағы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молекулаға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тіпті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организмнің</a:t>
            </a:r>
            <a:r>
              <a:rPr lang="ru-RU" dirty="0"/>
              <a:t> </a:t>
            </a:r>
            <a:r>
              <a:rPr lang="ru-RU" dirty="0" err="1"/>
              <a:t>жасушаларына</a:t>
            </a:r>
            <a:r>
              <a:rPr lang="ru-RU" dirty="0"/>
              <a:t> </a:t>
            </a:r>
            <a:r>
              <a:rPr lang="ru-RU" dirty="0" err="1"/>
              <a:t>ауысуға</a:t>
            </a:r>
            <a:r>
              <a:rPr lang="ru-RU" dirty="0"/>
              <a:t> </a:t>
            </a:r>
            <a:r>
              <a:rPr lang="ru-RU" dirty="0" err="1"/>
              <a:t>қабілетті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ДНҚ </a:t>
            </a:r>
            <a:r>
              <a:rPr lang="ru-RU" dirty="0" err="1"/>
              <a:t>тізбегі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4940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59300" y="1054675"/>
            <a:ext cx="7315200" cy="58033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а-</a:t>
            </a:r>
            <a:r>
              <a:rPr lang="ru-RU" dirty="0" err="1"/>
              <a:t>транспозаза</a:t>
            </a:r>
            <a:r>
              <a:rPr lang="ru-RU" dirty="0"/>
              <a:t> (</a:t>
            </a:r>
            <a:r>
              <a:rPr lang="ru-RU" dirty="0" err="1"/>
              <a:t>ретротранспозондарда</a:t>
            </a:r>
            <a:r>
              <a:rPr lang="ru-RU" dirty="0"/>
              <a:t> - </a:t>
            </a:r>
            <a:r>
              <a:rPr lang="ru-RU" dirty="0" err="1"/>
              <a:t>интеграз</a:t>
            </a:r>
            <a:r>
              <a:rPr lang="ru-RU" dirty="0"/>
              <a:t>) </a:t>
            </a:r>
            <a:r>
              <a:rPr lang="ru-RU" dirty="0" err="1"/>
              <a:t>жылжымалы</a:t>
            </a:r>
            <a:r>
              <a:rPr lang="ru-RU" dirty="0"/>
              <a:t> </a:t>
            </a:r>
            <a:r>
              <a:rPr lang="ru-RU" dirty="0" err="1"/>
              <a:t>элементтің</a:t>
            </a:r>
            <a:r>
              <a:rPr lang="ru-RU" dirty="0"/>
              <a:t> </a:t>
            </a:r>
            <a:r>
              <a:rPr lang="ru-RU" dirty="0" err="1"/>
              <a:t>ұштарын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жақындатады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дәл</a:t>
            </a:r>
            <a:r>
              <a:rPr lang="ru-RU" dirty="0"/>
              <a:t> осы </a:t>
            </a:r>
            <a:r>
              <a:rPr lang="ru-RU" dirty="0" err="1"/>
              <a:t>ұштарда</a:t>
            </a:r>
            <a:r>
              <a:rPr lang="ru-RU" dirty="0"/>
              <a:t> </a:t>
            </a:r>
            <a:r>
              <a:rPr lang="ru-RU" dirty="0" err="1"/>
              <a:t>үзілістер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б-</a:t>
            </a:r>
            <a:r>
              <a:rPr lang="ru-RU" dirty="0" err="1"/>
              <a:t>транспозаза</a:t>
            </a:r>
            <a:r>
              <a:rPr lang="ru-RU" dirty="0"/>
              <a:t> </a:t>
            </a:r>
            <a:r>
              <a:rPr lang="ru-RU" dirty="0" err="1"/>
              <a:t>элементтің</a:t>
            </a:r>
            <a:r>
              <a:rPr lang="ru-RU" dirty="0"/>
              <a:t> </a:t>
            </a:r>
            <a:r>
              <a:rPr lang="ru-RU" dirty="0" err="1"/>
              <a:t>ұштарын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мақсатты</a:t>
            </a:r>
            <a:r>
              <a:rPr lang="ru-RU" dirty="0"/>
              <a:t> ДНҚ </a:t>
            </a:r>
            <a:r>
              <a:rPr lang="ru-RU" dirty="0" err="1"/>
              <a:t>дуплексін</a:t>
            </a:r>
            <a:r>
              <a:rPr lang="ru-RU" dirty="0"/>
              <a:t> </a:t>
            </a:r>
            <a:r>
              <a:rPr lang="ru-RU" dirty="0" err="1"/>
              <a:t>байланыстырады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тізбегінде</a:t>
            </a:r>
            <a:r>
              <a:rPr lang="ru-RU" dirty="0"/>
              <a:t> де </a:t>
            </a:r>
            <a:r>
              <a:rPr lang="ru-RU" dirty="0" err="1"/>
              <a:t>сатылы</a:t>
            </a:r>
            <a:r>
              <a:rPr lang="ru-RU" dirty="0"/>
              <a:t> </a:t>
            </a:r>
            <a:r>
              <a:rPr lang="ru-RU" dirty="0" err="1"/>
              <a:t>көз</a:t>
            </a:r>
            <a:r>
              <a:rPr lang="ru-RU" dirty="0"/>
              <a:t> </a:t>
            </a:r>
            <a:r>
              <a:rPr lang="ru-RU" dirty="0" err="1"/>
              <a:t>жасын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в-элемент пен </a:t>
            </a:r>
            <a:r>
              <a:rPr lang="ru-RU" dirty="0" err="1"/>
              <a:t>нысананың</a:t>
            </a:r>
            <a:r>
              <a:rPr lang="ru-RU" dirty="0"/>
              <a:t> ДНҚ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рекомбинацияға</a:t>
            </a:r>
            <a:r>
              <a:rPr lang="ru-RU" dirty="0"/>
              <a:t> </a:t>
            </a:r>
            <a:r>
              <a:rPr lang="ru-RU" dirty="0" err="1"/>
              <a:t>әкелетін</a:t>
            </a:r>
            <a:r>
              <a:rPr lang="ru-RU" dirty="0"/>
              <a:t> </a:t>
            </a:r>
            <a:r>
              <a:rPr lang="ru-RU" dirty="0" err="1"/>
              <a:t>тізбектер</a:t>
            </a:r>
            <a:r>
              <a:rPr lang="ru-RU" dirty="0"/>
              <a:t> </a:t>
            </a:r>
            <a:r>
              <a:rPr lang="ru-RU" dirty="0" err="1"/>
              <a:t>алмасуы</a:t>
            </a:r>
            <a:r>
              <a:rPr lang="ru-RU" dirty="0"/>
              <a:t>, </a:t>
            </a:r>
            <a:r>
              <a:rPr lang="ru-RU" dirty="0" err="1"/>
              <a:t>олқылықтар</a:t>
            </a:r>
            <a:r>
              <a:rPr lang="ru-RU" dirty="0"/>
              <a:t> </a:t>
            </a:r>
            <a:r>
              <a:rPr lang="ru-RU" dirty="0" err="1"/>
              <a:t>қалады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г-бреши </a:t>
            </a:r>
            <a:r>
              <a:rPr lang="ru-RU" dirty="0" err="1"/>
              <a:t>мақсатты</a:t>
            </a:r>
            <a:r>
              <a:rPr lang="ru-RU" dirty="0"/>
              <a:t> ДНҚ </a:t>
            </a:r>
            <a:r>
              <a:rPr lang="ru-RU" dirty="0" err="1"/>
              <a:t>матрицасы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ДНҚ </a:t>
            </a:r>
            <a:r>
              <a:rPr lang="ru-RU" dirty="0" err="1"/>
              <a:t>репликациясы</a:t>
            </a:r>
            <a:r>
              <a:rPr lang="ru-RU" dirty="0"/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толтырылады</a:t>
            </a:r>
            <a:endParaRPr lang="ru-RU" dirty="0"/>
          </a:p>
          <a:p>
            <a:pPr marL="0" indent="0">
              <a:buNone/>
            </a:pPr>
            <a:r>
              <a:rPr lang="kk-KZ" dirty="0"/>
              <a:t>д</a:t>
            </a:r>
            <a:r>
              <a:rPr lang="en-US" dirty="0"/>
              <a:t>-</a:t>
            </a:r>
            <a:r>
              <a:rPr lang="ru-RU" dirty="0" err="1"/>
              <a:t>элементтің</a:t>
            </a:r>
            <a:r>
              <a:rPr lang="ru-RU" dirty="0"/>
              <a:t> </a:t>
            </a:r>
            <a:r>
              <a:rPr lang="ru-RU" dirty="0" err="1"/>
              <a:t>ұштарында</a:t>
            </a:r>
            <a:r>
              <a:rPr lang="ru-RU" dirty="0"/>
              <a:t> </a:t>
            </a:r>
            <a:r>
              <a:rPr lang="ru-RU" dirty="0" err="1"/>
              <a:t>мақсатты</a:t>
            </a:r>
            <a:r>
              <a:rPr lang="ru-RU" dirty="0"/>
              <a:t> 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қайталануының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287" t="28646" r="41801" b="6424"/>
          <a:stretch/>
        </p:blipFill>
        <p:spPr>
          <a:xfrm>
            <a:off x="1" y="162984"/>
            <a:ext cx="4559300" cy="6695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330200"/>
            <a:ext cx="469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/>
              <a:t>Негізгі смехасы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4098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314325"/>
            <a:ext cx="10515600" cy="1425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err="1"/>
              <a:t>Бактериялар</a:t>
            </a:r>
            <a:r>
              <a:rPr lang="ru-RU" sz="3200" dirty="0"/>
              <a:t> </a:t>
            </a:r>
            <a:r>
              <a:rPr lang="ru-RU" sz="3200" dirty="0" err="1"/>
              <a:t>арасында</a:t>
            </a:r>
            <a:r>
              <a:rPr lang="ru-RU" sz="3200" dirty="0"/>
              <a:t> </a:t>
            </a:r>
            <a:r>
              <a:rPr lang="ru-RU" sz="3200" dirty="0" err="1"/>
              <a:t>генетикалық</a:t>
            </a:r>
            <a:r>
              <a:rPr lang="ru-RU" sz="3200" dirty="0"/>
              <a:t> </a:t>
            </a:r>
            <a:r>
              <a:rPr lang="ru-RU" sz="3200" dirty="0" err="1"/>
              <a:t>материалды</a:t>
            </a:r>
            <a:r>
              <a:rPr lang="ru-RU" sz="3200" dirty="0"/>
              <a:t> беру </a:t>
            </a:r>
            <a:r>
              <a:rPr lang="ru-RU" sz="3200" dirty="0">
                <a:solidFill>
                  <a:srgbClr val="FF0000"/>
                </a:solidFill>
              </a:rPr>
              <a:t>3 </a:t>
            </a:r>
            <a:r>
              <a:rPr lang="ru-RU" sz="3200" dirty="0" err="1"/>
              <a:t>мүмкін</a:t>
            </a:r>
            <a:r>
              <a:rPr lang="ru-RU" sz="3200" dirty="0"/>
              <a:t> </a:t>
            </a:r>
            <a:r>
              <a:rPr lang="ru-RU" sz="3200" dirty="0" err="1"/>
              <a:t>жолмен</a:t>
            </a:r>
            <a:r>
              <a:rPr lang="ru-RU" sz="3200" dirty="0"/>
              <a:t> </a:t>
            </a:r>
            <a:r>
              <a:rPr lang="ru-RU" sz="3200" dirty="0" err="1"/>
              <a:t>жүзеге</a:t>
            </a:r>
            <a:r>
              <a:rPr lang="ru-RU" sz="3200" dirty="0"/>
              <a:t> </a:t>
            </a:r>
            <a:r>
              <a:rPr lang="ru-RU" sz="3200" dirty="0" err="1"/>
              <a:t>асырылады</a:t>
            </a:r>
            <a:r>
              <a:rPr lang="ru-RU" sz="3200" dirty="0"/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5363" y="1798965"/>
            <a:ext cx="292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Конъюгация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27575" y="1894845"/>
            <a:ext cx="267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Трансдукция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16900" y="1811665"/>
            <a:ext cx="321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Трансформация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2273300" y="1219200"/>
            <a:ext cx="3898900" cy="5924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778500" y="1206500"/>
            <a:ext cx="393700" cy="712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172200" y="1219200"/>
            <a:ext cx="3422650" cy="5797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Генетика микроорганизмов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32075"/>
            <a:ext cx="8839199" cy="420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399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084" y="2532888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25450 w 3291840"/>
              <a:gd name="connsiteY1" fmla="*/ 0 h 18288"/>
              <a:gd name="connsiteX2" fmla="*/ 1283818 w 3291840"/>
              <a:gd name="connsiteY2" fmla="*/ 0 h 18288"/>
              <a:gd name="connsiteX3" fmla="*/ 1975104 w 3291840"/>
              <a:gd name="connsiteY3" fmla="*/ 0 h 18288"/>
              <a:gd name="connsiteX4" fmla="*/ 2666390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567635 w 3291840"/>
              <a:gd name="connsiteY7" fmla="*/ 18288 h 18288"/>
              <a:gd name="connsiteX8" fmla="*/ 1843430 w 3291840"/>
              <a:gd name="connsiteY8" fmla="*/ 18288 h 18288"/>
              <a:gd name="connsiteX9" fmla="*/ 1185062 w 3291840"/>
              <a:gd name="connsiteY9" fmla="*/ 18288 h 18288"/>
              <a:gd name="connsiteX10" fmla="*/ 0 w 3291840"/>
              <a:gd name="connsiteY10" fmla="*/ 18288 h 18288"/>
              <a:gd name="connsiteX11" fmla="*/ 0 w 3291840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1131" y="8157"/>
                  <a:pt x="3291427" y="12125"/>
                  <a:pt x="3291840" y="18288"/>
                </a:cubicBezTo>
                <a:cubicBezTo>
                  <a:pt x="3043276" y="37868"/>
                  <a:pt x="2921041" y="-12908"/>
                  <a:pt x="2567635" y="18288"/>
                </a:cubicBezTo>
                <a:cubicBezTo>
                  <a:pt x="2214230" y="49484"/>
                  <a:pt x="2189623" y="-13019"/>
                  <a:pt x="1843430" y="18288"/>
                </a:cubicBezTo>
                <a:cubicBezTo>
                  <a:pt x="1497237" y="49595"/>
                  <a:pt x="1492584" y="29180"/>
                  <a:pt x="1185062" y="18288"/>
                </a:cubicBezTo>
                <a:cubicBezTo>
                  <a:pt x="877540" y="7396"/>
                  <a:pt x="313238" y="464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1576" y="4493"/>
                  <a:pt x="3292224" y="9472"/>
                  <a:pt x="3291840" y="18288"/>
                </a:cubicBezTo>
                <a:cubicBezTo>
                  <a:pt x="3120474" y="15714"/>
                  <a:pt x="2816568" y="4633"/>
                  <a:pt x="2633472" y="18288"/>
                </a:cubicBezTo>
                <a:cubicBezTo>
                  <a:pt x="2450376" y="31943"/>
                  <a:pt x="2160769" y="37350"/>
                  <a:pt x="1909267" y="18288"/>
                </a:cubicBezTo>
                <a:cubicBezTo>
                  <a:pt x="1657765" y="-774"/>
                  <a:pt x="1623992" y="9648"/>
                  <a:pt x="1349654" y="18288"/>
                </a:cubicBezTo>
                <a:cubicBezTo>
                  <a:pt x="1075316" y="26928"/>
                  <a:pt x="833426" y="34181"/>
                  <a:pt x="691286" y="18288"/>
                </a:cubicBezTo>
                <a:cubicBezTo>
                  <a:pt x="549146" y="2395"/>
                  <a:pt x="342011" y="24201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6BAB54-CF65-4E29-AADA-6C7E47591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000">
                <a:ea typeface="+mn-lt"/>
                <a:cs typeface="+mn-lt"/>
              </a:rPr>
              <a:t>Заңды генетикалық рекомбинация белгілі бір аллельдердің жаңа комбинацияларының пайда болуына әкеледі (бір геннің әртүрлі формалары, бір белгінің-топтың дамуының әртүрлі нұсқаларын анықтайды</a:t>
            </a:r>
            <a:endParaRPr lang="ru-RU" sz="20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070477C5-0410-4E4F-97A1-F84C2465C187}"/>
                  </a:ext>
                  <a:ext uri="{C183D7F6-B498-43B3-948B-1728B52AA6E4}">
                    <adec:decorative xmlns:adec="http://schemas.microsoft.com/office/drawing/2017/decorative" xmlns:p14="http://schemas.microsoft.com/office/powerpoint/2010/main" xmlns="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50723" y="1967568"/>
                <a:ext cx="9720" cy="10183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0A48276-F75D-40A6-83DE-CA70FE7D0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296" y="840105"/>
            <a:ext cx="6903720" cy="517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673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717BFF3-618D-478A-A5DF-A11861D53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682" y="965199"/>
            <a:ext cx="1219581" cy="4927602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1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6304" y="2368177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ECC60-A0D0-4739-B303-E89859C6A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664886"/>
            <a:ext cx="5461095" cy="355078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Екі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гомологиялық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спиральдың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жұптасу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схемасы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олардың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бірі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майлы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сызықпен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екіншісі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қосарланған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); 1—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гетеродуплекс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),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бірақ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гендердің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локустардың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орналасуын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өзгертпейді</a:t>
            </a:r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6436237" y="1971579"/>
              <a:ext cx="360" cy="21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070477C5-0410-4E4F-97A1-F84C2465C187}"/>
                  </a:ext>
                  <a:ext uri="{C183D7F6-B498-43B3-948B-1728B52AA6E4}">
                    <adec:decorative xmlns:adec="http://schemas.microsoft.com/office/drawing/2017/decorative" xmlns:p14="http://schemas.microsoft.com/office/powerpoint/2010/main" xmlns="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431557" y="1967568"/>
                <a:ext cx="9720" cy="1018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045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86F9C1-2C66-4473-9C35-92ECA30D9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8596" y="223840"/>
            <a:ext cx="6894576" cy="31227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800" dirty="0" err="1">
                <a:latin typeface="Times New Roman"/>
                <a:ea typeface="+mn-lt"/>
                <a:cs typeface="+mn-lt"/>
              </a:rPr>
              <a:t>Заңсыз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генетикалық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рекомбинация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айқын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жергілікті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сипатқа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ие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Бұл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жағдайда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ДНҚ-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екі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спиралын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біріктіретін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бастапқы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тану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кезеңімен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бүкіл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процесс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арнайы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рекомбинаттарға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бағытталған</a:t>
            </a:r>
            <a:r>
              <a:rPr lang="ru-RU" sz="1800">
                <a:latin typeface="Times New Roman"/>
                <a:ea typeface="+mn-lt"/>
                <a:cs typeface="+mn-lt"/>
              </a:rPr>
              <a:t>. Фермент ретінде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бұл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жерде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жұптау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негіздері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қажет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емес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(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тіпті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егер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бұл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орын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алса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да, </a:t>
            </a:r>
            <a:r>
              <a:rPr lang="ru-RU" sz="1800" err="1">
                <a:latin typeface="Times New Roman"/>
                <a:ea typeface="+mn-lt"/>
                <a:cs typeface="+mn-lt"/>
              </a:rPr>
              <a:t>бұл</a:t>
            </a:r>
            <a:r>
              <a:rPr lang="ru-RU" sz="1800">
                <a:latin typeface="Times New Roman"/>
                <a:ea typeface="+mn-lt"/>
                <a:cs typeface="+mn-lt"/>
              </a:rPr>
              <a:t> процеске негіздердің жұптары </a:t>
            </a:r>
            <a:r>
              <a:rPr lang="ru-RU" sz="1800" err="1">
                <a:latin typeface="Times New Roman"/>
                <a:ea typeface="+mn-lt"/>
                <a:cs typeface="+mn-lt"/>
              </a:rPr>
              <a:t>көп</a:t>
            </a:r>
            <a:r>
              <a:rPr lang="ru-RU" sz="1800">
                <a:latin typeface="Times New Roman"/>
                <a:ea typeface="+mn-lt"/>
                <a:cs typeface="+mn-lt"/>
              </a:rPr>
              <a:t> қатыспайды). Генетикалық рекомбинацияның бұл түріне транспозондарды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плазмидтерді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және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қалыпты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фагтарды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бактериялық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геномға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біріктіру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мысал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>
                <a:latin typeface="Times New Roman"/>
                <a:ea typeface="+mn-lt"/>
                <a:cs typeface="+mn-lt"/>
              </a:rPr>
              <a:t>бола алады.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Ұқсас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механизм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эукариоттарда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>
                <a:latin typeface="Times New Roman"/>
                <a:ea typeface="+mn-lt"/>
                <a:cs typeface="+mn-lt"/>
              </a:rPr>
              <a:t>да кездеседі.</a:t>
            </a:r>
            <a:endParaRPr lang="ru-RU" sz="1800" dirty="0">
              <a:latin typeface="Times New Roman"/>
              <a:cs typeface="Times New Roman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070477C5-0410-4E4F-97A1-F84C2465C187}"/>
                  </a:ext>
                  <a:ext uri="{C183D7F6-B498-43B3-948B-1728B52AA6E4}">
                    <adec:decorative xmlns:adec="http://schemas.microsoft.com/office/drawing/2017/decorative" xmlns:p14="http://schemas.microsoft.com/office/powerpoint/2010/main" xmlns="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50723" y="1967568"/>
                <a:ext cx="9720" cy="10183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704088"/>
            <a:ext cx="18288" cy="1316736"/>
          </a:xfrm>
          <a:custGeom>
            <a:avLst/>
            <a:gdLst>
              <a:gd name="connsiteX0" fmla="*/ 0 w 18288"/>
              <a:gd name="connsiteY0" fmla="*/ 0 h 1316736"/>
              <a:gd name="connsiteX1" fmla="*/ 18288 w 18288"/>
              <a:gd name="connsiteY1" fmla="*/ 0 h 1316736"/>
              <a:gd name="connsiteX2" fmla="*/ 18288 w 18288"/>
              <a:gd name="connsiteY2" fmla="*/ 632033 h 1316736"/>
              <a:gd name="connsiteX3" fmla="*/ 18288 w 18288"/>
              <a:gd name="connsiteY3" fmla="*/ 1316736 h 1316736"/>
              <a:gd name="connsiteX4" fmla="*/ 0 w 18288"/>
              <a:gd name="connsiteY4" fmla="*/ 1316736 h 1316736"/>
              <a:gd name="connsiteX5" fmla="*/ 0 w 18288"/>
              <a:gd name="connsiteY5" fmla="*/ 671535 h 1316736"/>
              <a:gd name="connsiteX6" fmla="*/ 0 w 18288"/>
              <a:gd name="connsiteY6" fmla="*/ 0 h 131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88" h="1316736" fill="none" extrusionOk="0">
                <a:moveTo>
                  <a:pt x="0" y="0"/>
                </a:moveTo>
                <a:cubicBezTo>
                  <a:pt x="5414" y="683"/>
                  <a:pt x="12510" y="720"/>
                  <a:pt x="18288" y="0"/>
                </a:cubicBezTo>
                <a:cubicBezTo>
                  <a:pt x="11385" y="276484"/>
                  <a:pt x="47354" y="495364"/>
                  <a:pt x="18288" y="632033"/>
                </a:cubicBezTo>
                <a:cubicBezTo>
                  <a:pt x="-10778" y="768702"/>
                  <a:pt x="26786" y="1005085"/>
                  <a:pt x="18288" y="1316736"/>
                </a:cubicBezTo>
                <a:cubicBezTo>
                  <a:pt x="9577" y="1315893"/>
                  <a:pt x="6900" y="1316365"/>
                  <a:pt x="0" y="1316736"/>
                </a:cubicBezTo>
                <a:cubicBezTo>
                  <a:pt x="-29997" y="1144491"/>
                  <a:pt x="20055" y="926108"/>
                  <a:pt x="0" y="671535"/>
                </a:cubicBezTo>
                <a:cubicBezTo>
                  <a:pt x="-20055" y="416962"/>
                  <a:pt x="15787" y="211813"/>
                  <a:pt x="0" y="0"/>
                </a:cubicBezTo>
                <a:close/>
              </a:path>
              <a:path w="18288" h="1316736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-6741" y="195124"/>
                  <a:pt x="36996" y="409062"/>
                  <a:pt x="18288" y="618866"/>
                </a:cubicBezTo>
                <a:cubicBezTo>
                  <a:pt x="-420" y="828670"/>
                  <a:pt x="28345" y="1144651"/>
                  <a:pt x="18288" y="1316736"/>
                </a:cubicBezTo>
                <a:cubicBezTo>
                  <a:pt x="10476" y="1317615"/>
                  <a:pt x="8805" y="1316987"/>
                  <a:pt x="0" y="1316736"/>
                </a:cubicBezTo>
                <a:cubicBezTo>
                  <a:pt x="30302" y="1053606"/>
                  <a:pt x="-1997" y="890047"/>
                  <a:pt x="0" y="671535"/>
                </a:cubicBezTo>
                <a:cubicBezTo>
                  <a:pt x="1997" y="453023"/>
                  <a:pt x="-25538" y="322042"/>
                  <a:pt x="0" y="0"/>
                </a:cubicBezTo>
                <a:close/>
              </a:path>
            </a:pathLst>
          </a:custGeom>
          <a:solidFill>
            <a:srgbClr val="007AFF"/>
          </a:solidFill>
          <a:ln w="34925">
            <a:solidFill>
              <a:srgbClr val="007A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208A0AD-F17A-4BC5-8D1C-D1DE27C22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91" y="3359012"/>
            <a:ext cx="10917936" cy="355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80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386584"/>
            <a:ext cx="4114800" cy="18288"/>
          </a:xfrm>
          <a:custGeom>
            <a:avLst/>
            <a:gdLst>
              <a:gd name="connsiteX0" fmla="*/ 0 w 4114800"/>
              <a:gd name="connsiteY0" fmla="*/ 0 h 18288"/>
              <a:gd name="connsiteX1" fmla="*/ 768096 w 4114800"/>
              <a:gd name="connsiteY1" fmla="*/ 0 h 18288"/>
              <a:gd name="connsiteX2" fmla="*/ 1495044 w 4114800"/>
              <a:gd name="connsiteY2" fmla="*/ 0 h 18288"/>
              <a:gd name="connsiteX3" fmla="*/ 2221992 w 4114800"/>
              <a:gd name="connsiteY3" fmla="*/ 0 h 18288"/>
              <a:gd name="connsiteX4" fmla="*/ 2784348 w 4114800"/>
              <a:gd name="connsiteY4" fmla="*/ 0 h 18288"/>
              <a:gd name="connsiteX5" fmla="*/ 3387852 w 4114800"/>
              <a:gd name="connsiteY5" fmla="*/ 0 h 18288"/>
              <a:gd name="connsiteX6" fmla="*/ 4114800 w 4114800"/>
              <a:gd name="connsiteY6" fmla="*/ 0 h 18288"/>
              <a:gd name="connsiteX7" fmla="*/ 4114800 w 4114800"/>
              <a:gd name="connsiteY7" fmla="*/ 18288 h 18288"/>
              <a:gd name="connsiteX8" fmla="*/ 3429000 w 4114800"/>
              <a:gd name="connsiteY8" fmla="*/ 18288 h 18288"/>
              <a:gd name="connsiteX9" fmla="*/ 2866644 w 4114800"/>
              <a:gd name="connsiteY9" fmla="*/ 18288 h 18288"/>
              <a:gd name="connsiteX10" fmla="*/ 2304288 w 4114800"/>
              <a:gd name="connsiteY10" fmla="*/ 18288 h 18288"/>
              <a:gd name="connsiteX11" fmla="*/ 1577340 w 4114800"/>
              <a:gd name="connsiteY11" fmla="*/ 18288 h 18288"/>
              <a:gd name="connsiteX12" fmla="*/ 973836 w 4114800"/>
              <a:gd name="connsiteY12" fmla="*/ 18288 h 18288"/>
              <a:gd name="connsiteX13" fmla="*/ 0 w 4114800"/>
              <a:gd name="connsiteY13" fmla="*/ 18288 h 18288"/>
              <a:gd name="connsiteX14" fmla="*/ 0 w 411480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114800" h="18288" fill="none" extrusionOk="0">
                <a:moveTo>
                  <a:pt x="0" y="0"/>
                </a:moveTo>
                <a:cubicBezTo>
                  <a:pt x="338280" y="-26110"/>
                  <a:pt x="483942" y="6555"/>
                  <a:pt x="768096" y="0"/>
                </a:cubicBezTo>
                <a:cubicBezTo>
                  <a:pt x="1052250" y="-6555"/>
                  <a:pt x="1331484" y="24616"/>
                  <a:pt x="1495044" y="0"/>
                </a:cubicBezTo>
                <a:cubicBezTo>
                  <a:pt x="1658604" y="-24616"/>
                  <a:pt x="2056661" y="-33562"/>
                  <a:pt x="2221992" y="0"/>
                </a:cubicBezTo>
                <a:cubicBezTo>
                  <a:pt x="2387323" y="33562"/>
                  <a:pt x="2629463" y="-20094"/>
                  <a:pt x="2784348" y="0"/>
                </a:cubicBezTo>
                <a:cubicBezTo>
                  <a:pt x="2939233" y="20094"/>
                  <a:pt x="3151981" y="1524"/>
                  <a:pt x="3387852" y="0"/>
                </a:cubicBezTo>
                <a:cubicBezTo>
                  <a:pt x="3623723" y="-1524"/>
                  <a:pt x="3882724" y="26165"/>
                  <a:pt x="4114800" y="0"/>
                </a:cubicBezTo>
                <a:cubicBezTo>
                  <a:pt x="4114300" y="8855"/>
                  <a:pt x="4114909" y="14521"/>
                  <a:pt x="4114800" y="18288"/>
                </a:cubicBezTo>
                <a:cubicBezTo>
                  <a:pt x="3910038" y="37744"/>
                  <a:pt x="3683432" y="-3969"/>
                  <a:pt x="3429000" y="18288"/>
                </a:cubicBezTo>
                <a:cubicBezTo>
                  <a:pt x="3174568" y="40545"/>
                  <a:pt x="3085815" y="44166"/>
                  <a:pt x="2866644" y="18288"/>
                </a:cubicBezTo>
                <a:cubicBezTo>
                  <a:pt x="2647473" y="-7590"/>
                  <a:pt x="2580474" y="31338"/>
                  <a:pt x="2304288" y="18288"/>
                </a:cubicBezTo>
                <a:cubicBezTo>
                  <a:pt x="2028102" y="5238"/>
                  <a:pt x="1863008" y="-2001"/>
                  <a:pt x="1577340" y="18288"/>
                </a:cubicBezTo>
                <a:cubicBezTo>
                  <a:pt x="1291672" y="38577"/>
                  <a:pt x="1243931" y="9893"/>
                  <a:pt x="973836" y="18288"/>
                </a:cubicBezTo>
                <a:cubicBezTo>
                  <a:pt x="703741" y="26683"/>
                  <a:pt x="317656" y="-5910"/>
                  <a:pt x="0" y="18288"/>
                </a:cubicBezTo>
                <a:cubicBezTo>
                  <a:pt x="683" y="12014"/>
                  <a:pt x="724" y="5908"/>
                  <a:pt x="0" y="0"/>
                </a:cubicBezTo>
                <a:close/>
              </a:path>
              <a:path w="4114800" h="18288" stroke="0" extrusionOk="0">
                <a:moveTo>
                  <a:pt x="0" y="0"/>
                </a:moveTo>
                <a:cubicBezTo>
                  <a:pt x="276109" y="5266"/>
                  <a:pt x="325589" y="-19584"/>
                  <a:pt x="644652" y="0"/>
                </a:cubicBezTo>
                <a:cubicBezTo>
                  <a:pt x="963715" y="19584"/>
                  <a:pt x="1064991" y="6066"/>
                  <a:pt x="1207008" y="0"/>
                </a:cubicBezTo>
                <a:cubicBezTo>
                  <a:pt x="1349025" y="-6066"/>
                  <a:pt x="1791724" y="14506"/>
                  <a:pt x="1975104" y="0"/>
                </a:cubicBezTo>
                <a:cubicBezTo>
                  <a:pt x="2158484" y="-14506"/>
                  <a:pt x="2397469" y="20822"/>
                  <a:pt x="2619756" y="0"/>
                </a:cubicBezTo>
                <a:cubicBezTo>
                  <a:pt x="2842043" y="-20822"/>
                  <a:pt x="2992157" y="20388"/>
                  <a:pt x="3264408" y="0"/>
                </a:cubicBezTo>
                <a:cubicBezTo>
                  <a:pt x="3536659" y="-20388"/>
                  <a:pt x="3855620" y="38211"/>
                  <a:pt x="4114800" y="0"/>
                </a:cubicBezTo>
                <a:cubicBezTo>
                  <a:pt x="4113902" y="7180"/>
                  <a:pt x="4114969" y="13790"/>
                  <a:pt x="4114800" y="18288"/>
                </a:cubicBezTo>
                <a:cubicBezTo>
                  <a:pt x="3968901" y="8593"/>
                  <a:pt x="3623428" y="17559"/>
                  <a:pt x="3429000" y="18288"/>
                </a:cubicBezTo>
                <a:cubicBezTo>
                  <a:pt x="3234572" y="19017"/>
                  <a:pt x="3085079" y="41804"/>
                  <a:pt x="2866644" y="18288"/>
                </a:cubicBezTo>
                <a:cubicBezTo>
                  <a:pt x="2648209" y="-5228"/>
                  <a:pt x="2451737" y="24580"/>
                  <a:pt x="2180844" y="18288"/>
                </a:cubicBezTo>
                <a:cubicBezTo>
                  <a:pt x="1909951" y="11996"/>
                  <a:pt x="1681589" y="12244"/>
                  <a:pt x="1495044" y="18288"/>
                </a:cubicBezTo>
                <a:cubicBezTo>
                  <a:pt x="1308499" y="24332"/>
                  <a:pt x="1136614" y="21789"/>
                  <a:pt x="850392" y="18288"/>
                </a:cubicBezTo>
                <a:cubicBezTo>
                  <a:pt x="564170" y="14787"/>
                  <a:pt x="210636" y="54701"/>
                  <a:pt x="0" y="18288"/>
                </a:cubicBezTo>
                <a:cubicBezTo>
                  <a:pt x="571" y="10093"/>
                  <a:pt x="-125" y="8407"/>
                  <a:pt x="0" y="0"/>
                </a:cubicBezTo>
                <a:close/>
              </a:path>
            </a:pathLst>
          </a:custGeom>
          <a:solidFill>
            <a:srgbClr val="EB6C4C"/>
          </a:solidFill>
          <a:ln w="38100" cap="rnd">
            <a:solidFill>
              <a:srgbClr val="EB6C4C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DBD7C8-A700-4F0D-B8F0-B8F39FB9E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800" dirty="0" err="1">
                <a:latin typeface="Times New Roman"/>
                <a:ea typeface="+mn-lt"/>
                <a:cs typeface="+mn-lt"/>
              </a:rPr>
              <a:t>Заңсыз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генетикалық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рекомбинация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кезінде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осы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процеске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қатысатын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ДНҚ-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бір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немесе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екі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спиралінің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қысқа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нақты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нуклеотидтік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тізбегі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алмастырылады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Осылайша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мұндай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генетикалық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рекомбинация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геномдағы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нуклеотидтер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тізбегінің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таралуын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өзгертеді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-ДНҚ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бөлімдері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бір-бірінің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қасында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үздіксіз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ретпен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орналаспаған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Мұндай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err="1">
                <a:latin typeface="Times New Roman"/>
                <a:ea typeface="+mn-lt"/>
                <a:cs typeface="+mn-lt"/>
              </a:rPr>
              <a:t>алмасу</a:t>
            </a:r>
            <a:r>
              <a:rPr lang="ru-RU" sz="1800">
                <a:latin typeface="Times New Roman"/>
                <a:ea typeface="+mn-lt"/>
                <a:cs typeface="+mn-lt"/>
              </a:rPr>
              <a:t> гетерологиялық </a:t>
            </a:r>
            <a:r>
              <a:rPr lang="ru-RU" sz="1800" dirty="0">
                <a:latin typeface="Times New Roman"/>
                <a:ea typeface="+mn-lt"/>
                <a:cs typeface="+mn-lt"/>
              </a:rPr>
              <a:t>ДНҚ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бөлімдері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генетикалық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енгізулердің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жойылулардың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,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қайталанудың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және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транслокацияның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пайда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болуына</a:t>
            </a:r>
            <a:r>
              <a:rPr lang="ru-RU" sz="1800" dirty="0">
                <a:latin typeface="Times New Roman"/>
                <a:ea typeface="+mn-lt"/>
                <a:cs typeface="+mn-lt"/>
              </a:rPr>
              <a:t> </a:t>
            </a:r>
            <a:r>
              <a:rPr lang="ru-RU" sz="1800" dirty="0" err="1">
                <a:latin typeface="Times New Roman"/>
                <a:ea typeface="+mn-lt"/>
                <a:cs typeface="+mn-lt"/>
              </a:rPr>
              <a:t>әкеледі</a:t>
            </a:r>
            <a:r>
              <a:rPr lang="ru-RU" sz="1800" dirty="0">
                <a:latin typeface="Times New Roman"/>
                <a:ea typeface="+mn-lt"/>
                <a:cs typeface="+mn-lt"/>
              </a:rPr>
              <a:t>.</a:t>
            </a:r>
            <a:endParaRPr lang="ru-RU"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lang="ru-RU" sz="1800" dirty="0">
              <a:latin typeface="Times New Roman"/>
              <a:cs typeface="Times New Roman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070477C5-0410-4E4F-97A1-F84C2465C187}"/>
                  </a:ext>
                  <a:ext uri="{C183D7F6-B498-43B3-948B-1728B52AA6E4}">
                    <adec:decorative xmlns:adec="http://schemas.microsoft.com/office/drawing/2017/decorative" xmlns:p14="http://schemas.microsoft.com/office/powerpoint/2010/main" xmlns="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50723" y="1967568"/>
                <a:ext cx="9720" cy="10183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D5F285F-49AC-49AC-B533-180F956C64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3349" y="882910"/>
            <a:ext cx="6022639" cy="523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264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CE8AF5E-D374-4CF1-90CC-35CF73B81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072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00B0FC"/>
          </a:solidFill>
          <a:ln w="38100" cap="rnd">
            <a:solidFill>
              <a:srgbClr val="00B0FC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366002-DD96-4D98-844D-C869B6BE2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Эукариоттарда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әртүрлі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генетикалық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қозғалыстар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бар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енетикалық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рекомбинациямен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байланысты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элементтер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прейм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арқылы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жүзеге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асырылады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ұптасқан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хромосомалар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байланысқан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кезде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мейозда,ал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қалыпты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жасушалық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циклдар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кезінде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(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митоз) жүзеге асады.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Заңсыз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генетикалық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рекомбинация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эволюциялық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өзгергіштікте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маңызды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рөл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атқарады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өйткені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оның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арқасында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геномның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әр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түрлі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көбінесе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түбегейлі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қайта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құрылуы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жүзеге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асырылады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сондықтан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қасиеттерге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алғышарттар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жасалады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Б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ұл </a:t>
            </a:r>
            <a:r>
              <a:rPr lang="ru-RU" sz="2200" dirty="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организмнің</a:t>
            </a:r>
            <a:r>
              <a:rPr lang="ru-RU" sz="2200" dirty="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</a:t>
            </a:r>
            <a:r>
              <a:rPr lang="ru-RU" sz="2200" err="1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эволюциясындағы</a:t>
            </a:r>
            <a:r>
              <a:rPr lang="ru-RU" sz="220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өзгерістер болып табылады.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2FC72D8-C30A-4E5A-9AC8-68614C430E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578" b="3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20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6000" b="1" dirty="0"/>
              <a:t>Қорытынды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Рекомбинация-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геномдардың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кіретін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ДНҚ </a:t>
            </a:r>
            <a:r>
              <a:rPr lang="ru-RU" dirty="0" err="1"/>
              <a:t>молекуласының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әрекеттесуі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ата-аналық</a:t>
            </a:r>
            <a:r>
              <a:rPr lang="ru-RU" dirty="0"/>
              <a:t> 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гендерін</a:t>
            </a:r>
            <a:r>
              <a:rPr lang="ru-RU" dirty="0"/>
              <a:t> </a:t>
            </a:r>
            <a:r>
              <a:rPr lang="ru-RU" dirty="0" err="1"/>
              <a:t>біріктіретін</a:t>
            </a:r>
            <a:r>
              <a:rPr lang="ru-RU" dirty="0"/>
              <a:t> </a:t>
            </a:r>
            <a:r>
              <a:rPr lang="ru-RU" dirty="0" err="1"/>
              <a:t>рекомбинантты</a:t>
            </a:r>
            <a:r>
              <a:rPr lang="ru-RU" dirty="0"/>
              <a:t> ДНҚ </a:t>
            </a:r>
            <a:r>
              <a:rPr lang="ru-RU" dirty="0" err="1"/>
              <a:t>түзілуіне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Рекомбинация </a:t>
            </a:r>
            <a:r>
              <a:rPr lang="ru-RU" dirty="0" err="1"/>
              <a:t>процесіне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микробтық</a:t>
            </a:r>
            <a:r>
              <a:rPr lang="ru-RU" dirty="0"/>
              <a:t> </a:t>
            </a:r>
            <a:r>
              <a:rPr lang="ru-RU" dirty="0" err="1"/>
              <a:t>жасуша</a:t>
            </a:r>
            <a:r>
              <a:rPr lang="ru-RU" dirty="0"/>
              <a:t> </a:t>
            </a:r>
            <a:r>
              <a:rPr lang="ru-RU" dirty="0" err="1"/>
              <a:t>қатысады</a:t>
            </a:r>
            <a:r>
              <a:rPr lang="ru-RU" dirty="0"/>
              <a:t>: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материалды</a:t>
            </a:r>
            <a:r>
              <a:rPr lang="ru-RU" dirty="0"/>
              <a:t> </a:t>
            </a:r>
            <a:r>
              <a:rPr lang="ru-RU" dirty="0" err="1"/>
              <a:t>қабылдайтын</a:t>
            </a:r>
            <a:r>
              <a:rPr lang="ru-RU" dirty="0"/>
              <a:t> реципиент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материалдың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донор. </a:t>
            </a:r>
            <a:r>
              <a:rPr lang="ru-RU" dirty="0" err="1"/>
              <a:t>Рекомбинанттың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донордың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гендері</a:t>
            </a:r>
            <a:r>
              <a:rPr lang="ru-RU" dirty="0"/>
              <a:t> </a:t>
            </a:r>
            <a:r>
              <a:rPr lang="ru-RU" dirty="0" err="1"/>
              <a:t>кіретін</a:t>
            </a:r>
            <a:r>
              <a:rPr lang="ru-RU" dirty="0"/>
              <a:t> реципиент </a:t>
            </a:r>
            <a:r>
              <a:rPr lang="ru-RU" dirty="0" err="1"/>
              <a:t>гендері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. </a:t>
            </a:r>
            <a:r>
              <a:rPr lang="ru-RU" dirty="0" err="1"/>
              <a:t>Бактериялар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материалды</a:t>
            </a:r>
            <a:r>
              <a:rPr lang="ru-RU" dirty="0"/>
              <a:t> беру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жолмен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: конъюгация, Трансдукция </a:t>
            </a:r>
            <a:r>
              <a:rPr lang="ru-RU" dirty="0" err="1"/>
              <a:t>және</a:t>
            </a:r>
            <a:r>
              <a:rPr lang="ru-RU" dirty="0"/>
              <a:t> трансформация.</a:t>
            </a:r>
          </a:p>
        </p:txBody>
      </p:sp>
    </p:spTree>
    <p:extLst>
      <p:ext uri="{BB962C8B-B14F-4D97-AF65-F5344CB8AC3E}">
        <p14:creationId xmlns:p14="http://schemas.microsoft.com/office/powerpoint/2010/main" val="1813308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Қолданылған әдебиеттер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2"/>
              </a:rPr>
              <a:t>https://www.herzen.spb.ru/img/files/zoolog/Geneticheskaya_rekombinaciya.pdf</a:t>
            </a:r>
            <a:endParaRPr lang="kk-KZ" dirty="0"/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hlinkClick r:id="rId3"/>
              </a:rPr>
              <a:t>https://studme.org/356992/meditsina/genetika_mikroorganizmov</a:t>
            </a:r>
            <a:endParaRPr lang="kk-KZ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ttps://ru.wikipedia.org/wiki/%D0%A2%D1%80%D0%B0%D0%BD%D1%81%D1%84%D0%BE%D1%80%D0%BC%D0%B0%D1%86%D0%B8%D1%8F_(%D0%B3%D0%B5%D0%BD%D0%B5%D1%82%D0%B8%D0%BA%D0%B0)#:~:text=%D0%A2%D1%80%D0%B0%D0%BD%D1%81%D1%84%D0%BE%D1%80%D0%BC%D0%B0%CC%81%D1%86%D0%B8%D1%8F%20(%D0%B0%D0%BD%D0%B3%D0%BB.,%D0%B2%20%D0%BD%D0%B5%D1%91%20%D1%87%D0%B5%D1%80%D0%B5%D0%B7%20%D0%BA%D0%BB%D0%B5%D1%82%D0%BE%D1%87%D0%BD%D1%8B%D0%B5%20%D0%BF%D0%BE%D0%BA%D1%80%D0%BE%D0%B2%D1%8B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797022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2900" y="1386681"/>
            <a:ext cx="5029200" cy="5016500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Гендерді</a:t>
            </a:r>
            <a:r>
              <a:rPr lang="ru-RU" dirty="0"/>
              <a:t> </a:t>
            </a:r>
            <a:r>
              <a:rPr lang="ru-RU" dirty="0" err="1"/>
              <a:t>тасымалдау</a:t>
            </a:r>
            <a:r>
              <a:rPr lang="ru-RU" dirty="0"/>
              <a:t> </a:t>
            </a:r>
            <a:r>
              <a:rPr lang="ru-RU" dirty="0" err="1"/>
              <a:t>қабілетіне</a:t>
            </a:r>
            <a:r>
              <a:rPr lang="ru-RU" dirty="0"/>
              <a:t> </a:t>
            </a:r>
            <a:r>
              <a:rPr lang="en-US" dirty="0"/>
              <a:t>F-</a:t>
            </a:r>
            <a:r>
              <a:rPr lang="ru-RU" dirty="0"/>
              <a:t>факторы (</a:t>
            </a:r>
            <a:r>
              <a:rPr lang="ru-RU" dirty="0" err="1"/>
              <a:t>фертильдік</a:t>
            </a:r>
            <a:r>
              <a:rPr lang="ru-RU" dirty="0"/>
              <a:t> фактор)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микробтар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en-US" dirty="0"/>
              <a:t>F-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индивидте</a:t>
            </a:r>
            <a:r>
              <a:rPr lang="ru-RU" dirty="0"/>
              <a:t> </a:t>
            </a:r>
            <a:r>
              <a:rPr lang="ru-RU" dirty="0" err="1"/>
              <a:t>плазмид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(</a:t>
            </a:r>
            <a:r>
              <a:rPr lang="ru-RU" dirty="0" err="1"/>
              <a:t>экстраромосомалық</a:t>
            </a:r>
            <a:r>
              <a:rPr lang="ru-RU" dirty="0"/>
              <a:t> фактор). </a:t>
            </a:r>
            <a:r>
              <a:rPr lang="en-US" dirty="0"/>
              <a:t>F-</a:t>
            </a:r>
            <a:r>
              <a:rPr lang="ru-RU" dirty="0" err="1"/>
              <a:t>фактордың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контакт </a:t>
            </a:r>
            <a:r>
              <a:rPr lang="ru-RU" dirty="0" err="1"/>
              <a:t>пилидің</a:t>
            </a:r>
            <a:r>
              <a:rPr lang="ru-RU" dirty="0"/>
              <a:t> </a:t>
            </a:r>
            <a:r>
              <a:rPr lang="ru-RU" dirty="0" err="1"/>
              <a:t>түзілуін</a:t>
            </a:r>
            <a:r>
              <a:rPr lang="ru-RU" dirty="0"/>
              <a:t> </a:t>
            </a:r>
            <a:r>
              <a:rPr lang="ru-RU" dirty="0" err="1"/>
              <a:t>бақылайды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гендер </a:t>
            </a:r>
            <a:r>
              <a:rPr lang="en-US" dirty="0"/>
              <a:t>F-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микробтардан</a:t>
            </a:r>
            <a:r>
              <a:rPr lang="ru-RU" dirty="0"/>
              <a:t> </a:t>
            </a:r>
            <a:r>
              <a:rPr lang="en-US" dirty="0"/>
              <a:t>F-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микробтарға</a:t>
            </a:r>
            <a:r>
              <a:rPr lang="ru-RU" dirty="0"/>
              <a:t> </a:t>
            </a:r>
            <a:r>
              <a:rPr lang="ru-RU" dirty="0" err="1"/>
              <a:t>ауысады</a:t>
            </a:r>
            <a:r>
              <a:rPr lang="ru-RU" dirty="0"/>
              <a:t>. </a:t>
            </a:r>
            <a:r>
              <a:rPr lang="en-US" dirty="0"/>
              <a:t>F-</a:t>
            </a:r>
            <a:r>
              <a:rPr lang="ru-RU" dirty="0" err="1"/>
              <a:t>фактордың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en-US" dirty="0"/>
              <a:t>F-</a:t>
            </a:r>
            <a:r>
              <a:rPr lang="ru-RU" dirty="0" err="1"/>
              <a:t>теріс</a:t>
            </a:r>
            <a:r>
              <a:rPr lang="ru-RU" dirty="0"/>
              <a:t> </a:t>
            </a:r>
            <a:r>
              <a:rPr lang="ru-RU" dirty="0" err="1"/>
              <a:t>микробты</a:t>
            </a:r>
            <a:r>
              <a:rPr lang="ru-RU" dirty="0"/>
              <a:t> </a:t>
            </a:r>
            <a:r>
              <a:rPr lang="en-US" dirty="0"/>
              <a:t>F-</a:t>
            </a:r>
            <a:r>
              <a:rPr lang="ru-RU" dirty="0" err="1"/>
              <a:t>оң</a:t>
            </a:r>
            <a:r>
              <a:rPr lang="ru-RU" dirty="0"/>
              <a:t> </a:t>
            </a:r>
            <a:r>
              <a:rPr lang="ru-RU" dirty="0" err="1"/>
              <a:t>индивидке</a:t>
            </a:r>
            <a:r>
              <a:rPr lang="ru-RU" dirty="0"/>
              <a:t> </a:t>
            </a:r>
            <a:r>
              <a:rPr lang="ru-RU" dirty="0" err="1"/>
              <a:t>айналдыра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конъюгациялануы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</a:p>
        </p:txBody>
      </p:sp>
      <p:pic>
        <p:nvPicPr>
          <p:cNvPr id="2050" name="Picture 2" descr="Конъюгация у бактерий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535781"/>
            <a:ext cx="5842000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20000" y="419100"/>
            <a:ext cx="378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Конъюгация</a:t>
            </a:r>
            <a:endParaRPr lang="ru-RU" sz="4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9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B28F99-6CE6-A544-AD3F-DAAE71B40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607" y="1574019"/>
            <a:ext cx="3499104" cy="3390436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Бактериялардың көбею схемасы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9C65AAE-4FBC-6E42-883E-56A15E9EEC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1"/>
          <a:stretch/>
        </p:blipFill>
        <p:spPr>
          <a:xfrm>
            <a:off x="4347341" y="1290926"/>
            <a:ext cx="7256269" cy="427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42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94400" y="744537"/>
            <a:ext cx="5600700" cy="5834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Вирустың</a:t>
            </a:r>
            <a:r>
              <a:rPr lang="ru-RU" dirty="0"/>
              <a:t> бактерия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көбею</a:t>
            </a:r>
            <a:r>
              <a:rPr lang="ru-RU" dirty="0"/>
              <a:t> </a:t>
            </a:r>
            <a:r>
              <a:rPr lang="ru-RU" dirty="0" err="1"/>
              <a:t>процесінде</a:t>
            </a:r>
            <a:r>
              <a:rPr lang="ru-RU" dirty="0"/>
              <a:t> </a:t>
            </a:r>
            <a:r>
              <a:rPr lang="ru-RU" dirty="0" err="1"/>
              <a:t>донорлық</a:t>
            </a:r>
            <a:r>
              <a:rPr lang="ru-RU" dirty="0"/>
              <a:t> </a:t>
            </a:r>
            <a:r>
              <a:rPr lang="ru-RU" dirty="0" err="1"/>
              <a:t>жасушаның</a:t>
            </a:r>
            <a:r>
              <a:rPr lang="ru-RU" dirty="0"/>
              <a:t> </a:t>
            </a:r>
            <a:r>
              <a:rPr lang="ru-RU" dirty="0" err="1"/>
              <a:t>бактериялық</a:t>
            </a:r>
            <a:r>
              <a:rPr lang="ru-RU" dirty="0"/>
              <a:t> ДНҚ </a:t>
            </a:r>
            <a:r>
              <a:rPr lang="ru-RU" dirty="0" err="1"/>
              <a:t>фрагменті</a:t>
            </a:r>
            <a:r>
              <a:rPr lang="ru-RU" dirty="0"/>
              <a:t> </a:t>
            </a:r>
            <a:r>
              <a:rPr lang="ru-RU" dirty="0" err="1"/>
              <a:t>бактериофагтың</a:t>
            </a:r>
            <a:r>
              <a:rPr lang="ru-RU" dirty="0"/>
              <a:t> ДНҚ-мен </a:t>
            </a:r>
            <a:r>
              <a:rPr lang="ru-RU" dirty="0" err="1"/>
              <a:t>біріктіріледі</a:t>
            </a:r>
            <a:r>
              <a:rPr lang="ru-RU" dirty="0"/>
              <a:t>. </a:t>
            </a:r>
            <a:r>
              <a:rPr lang="ru-RU" dirty="0" err="1"/>
              <a:t>Бактериялық</a:t>
            </a:r>
            <a:r>
              <a:rPr lang="ru-RU" dirty="0"/>
              <a:t> 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фрагменті</a:t>
            </a:r>
            <a:r>
              <a:rPr lang="ru-RU" dirty="0"/>
              <a:t> фаг </a:t>
            </a:r>
            <a:r>
              <a:rPr lang="ru-RU" dirty="0" err="1"/>
              <a:t>бөлшегін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қабылдаушы</a:t>
            </a:r>
            <a:r>
              <a:rPr lang="ru-RU" dirty="0"/>
              <a:t> </a:t>
            </a:r>
            <a:r>
              <a:rPr lang="ru-RU" dirty="0" err="1"/>
              <a:t>жасушаға</a:t>
            </a:r>
            <a:r>
              <a:rPr lang="ru-RU" dirty="0"/>
              <a:t> </a:t>
            </a:r>
            <a:r>
              <a:rPr lang="ru-RU" dirty="0" err="1"/>
              <a:t>өткізеді</a:t>
            </a:r>
            <a:r>
              <a:rPr lang="ru-RU" dirty="0"/>
              <a:t>. Трансдукция </a:t>
            </a:r>
            <a:r>
              <a:rPr lang="ru-RU" dirty="0" err="1"/>
              <a:t>көмегімен</a:t>
            </a:r>
            <a:r>
              <a:rPr lang="ru-RU" dirty="0"/>
              <a:t> </a:t>
            </a:r>
            <a:r>
              <a:rPr lang="ru-RU" dirty="0" err="1"/>
              <a:t>флагелланың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ферменттердің</a:t>
            </a:r>
            <a:r>
              <a:rPr lang="ru-RU" dirty="0"/>
              <a:t> </a:t>
            </a:r>
            <a:r>
              <a:rPr lang="ru-RU" dirty="0" err="1"/>
              <a:t>түзілуін</a:t>
            </a:r>
            <a:r>
              <a:rPr lang="ru-RU" dirty="0"/>
              <a:t> </a:t>
            </a:r>
            <a:r>
              <a:rPr lang="ru-RU" dirty="0" err="1"/>
              <a:t>көбейтуге</a:t>
            </a:r>
            <a:r>
              <a:rPr lang="ru-RU" dirty="0"/>
              <a:t>, </a:t>
            </a:r>
            <a:r>
              <a:rPr lang="ru-RU" dirty="0" err="1"/>
              <a:t>уыттылықты</a:t>
            </a:r>
            <a:r>
              <a:rPr lang="ru-RU" dirty="0"/>
              <a:t>, </a:t>
            </a:r>
            <a:r>
              <a:rPr lang="ru-RU" dirty="0" err="1"/>
              <a:t>антибиотикке</a:t>
            </a:r>
            <a:r>
              <a:rPr lang="ru-RU" dirty="0"/>
              <a:t> </a:t>
            </a:r>
            <a:r>
              <a:rPr lang="ru-RU" dirty="0" err="1"/>
              <a:t>төзімділікті</a:t>
            </a:r>
            <a:r>
              <a:rPr lang="ru-RU" dirty="0"/>
              <a:t>, </a:t>
            </a:r>
            <a:r>
              <a:rPr lang="ru-RU" dirty="0" err="1"/>
              <a:t>вируленттілікті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микробтың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өзгертуге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</p:txBody>
      </p:sp>
      <p:pic>
        <p:nvPicPr>
          <p:cNvPr id="3074" name="Picture 2" descr="Вирусные геномы в системе эволюци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7"/>
          <a:stretch/>
        </p:blipFill>
        <p:spPr bwMode="auto">
          <a:xfrm>
            <a:off x="273311" y="304800"/>
            <a:ext cx="5505189" cy="633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259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2000" y="457200"/>
            <a:ext cx="5829300" cy="6049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Трансформация - </a:t>
            </a:r>
            <a:r>
              <a:rPr lang="ru-RU" dirty="0" err="1"/>
              <a:t>бұл</a:t>
            </a:r>
            <a:r>
              <a:rPr lang="ru-RU" dirty="0"/>
              <a:t> донор </a:t>
            </a:r>
            <a:r>
              <a:rPr lang="ru-RU" dirty="0" err="1"/>
              <a:t>жасушасынан</a:t>
            </a:r>
            <a:r>
              <a:rPr lang="ru-RU" dirty="0"/>
              <a:t> </a:t>
            </a:r>
            <a:r>
              <a:rPr lang="ru-RU" dirty="0" err="1"/>
              <a:t>оқшауланған</a:t>
            </a:r>
            <a:r>
              <a:rPr lang="ru-RU" dirty="0"/>
              <a:t> ДНҚ-</a:t>
            </a:r>
            <a:r>
              <a:rPr lang="ru-RU" dirty="0" err="1"/>
              <a:t>ны</a:t>
            </a:r>
            <a:r>
              <a:rPr lang="ru-RU" dirty="0"/>
              <a:t> </a:t>
            </a:r>
            <a:r>
              <a:rPr lang="ru-RU" dirty="0" err="1"/>
              <a:t>қабылдаушы</a:t>
            </a:r>
            <a:r>
              <a:rPr lang="ru-RU" dirty="0"/>
              <a:t> </a:t>
            </a:r>
            <a:r>
              <a:rPr lang="ru-RU" dirty="0" err="1"/>
              <a:t>жасушаға</a:t>
            </a:r>
            <a:r>
              <a:rPr lang="ru-RU" dirty="0"/>
              <a:t> беру.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трансформация </a:t>
            </a:r>
            <a:r>
              <a:rPr lang="ru-RU" dirty="0" err="1"/>
              <a:t>өздігінен</a:t>
            </a:r>
            <a:r>
              <a:rPr lang="ru-RU" dirty="0"/>
              <a:t> </a:t>
            </a:r>
            <a:r>
              <a:rPr lang="ru-RU" dirty="0" err="1"/>
              <a:t>жүреді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жойылған</a:t>
            </a:r>
            <a:r>
              <a:rPr lang="ru-RU" dirty="0"/>
              <a:t> </a:t>
            </a:r>
            <a:r>
              <a:rPr lang="ru-RU" dirty="0" err="1"/>
              <a:t>жасушалардың</a:t>
            </a:r>
            <a:r>
              <a:rPr lang="ru-RU" dirty="0"/>
              <a:t> ДНҚ-</a:t>
            </a:r>
            <a:r>
              <a:rPr lang="ru-RU" dirty="0" err="1"/>
              <a:t>ны</a:t>
            </a:r>
            <a:r>
              <a:rPr lang="ru-RU" dirty="0"/>
              <a:t>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микробтар</a:t>
            </a:r>
            <a:r>
              <a:rPr lang="ru-RU" dirty="0"/>
              <a:t> </a:t>
            </a:r>
            <a:r>
              <a:rPr lang="ru-RU" dirty="0" err="1"/>
              <a:t>ұстап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, </a:t>
            </a:r>
            <a:r>
              <a:rPr lang="ru-RU" dirty="0" err="1"/>
              <a:t>осылайша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қасиеттерге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пневмококк </a:t>
            </a:r>
            <a:r>
              <a:rPr lang="ru-RU" dirty="0" err="1"/>
              <a:t>моделінде</a:t>
            </a:r>
            <a:r>
              <a:rPr lang="ru-RU" dirty="0"/>
              <a:t> </a:t>
            </a:r>
            <a:r>
              <a:rPr lang="ru-RU" dirty="0" err="1"/>
              <a:t>дәлелденді</a:t>
            </a:r>
            <a:r>
              <a:rPr lang="ru-RU" dirty="0"/>
              <a:t>. </a:t>
            </a:r>
            <a:r>
              <a:rPr lang="ru-RU" dirty="0" err="1"/>
              <a:t>Капсулалары</a:t>
            </a:r>
            <a:r>
              <a:rPr lang="ru-RU" dirty="0"/>
              <a:t> бар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пневмококктардың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түрінің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осы </a:t>
            </a:r>
            <a:r>
              <a:rPr lang="ru-RU" dirty="0" err="1"/>
              <a:t>жасушалардың</a:t>
            </a:r>
            <a:r>
              <a:rPr lang="ru-RU" dirty="0"/>
              <a:t> </a:t>
            </a:r>
            <a:r>
              <a:rPr lang="ru-RU" dirty="0" err="1"/>
              <a:t>ұрпақтарында</a:t>
            </a:r>
            <a:r>
              <a:rPr lang="ru-RU" dirty="0"/>
              <a:t> тек капсула </a:t>
            </a:r>
            <a:r>
              <a:rPr lang="ru-RU" dirty="0" err="1"/>
              <a:t>формаларының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әкелетіні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</a:p>
        </p:txBody>
      </p:sp>
      <p:pic>
        <p:nvPicPr>
          <p:cNvPr id="4098" name="Picture 2" descr="Презентация на тему: &amp;quot;Генетичекий обмен у бактерий Работа студентки Рябчун  Александры.&amp;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" t="21528" r="55273" b="17014"/>
          <a:stretch/>
        </p:blipFill>
        <p:spPr bwMode="auto">
          <a:xfrm>
            <a:off x="203199" y="139909"/>
            <a:ext cx="2870201" cy="3342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Презентация на тему: &amp;quot;Генетичекий обмен у бактерий Работа студентки Рябчун  Александры.&amp;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9" t="22569" r="7357" b="17361"/>
          <a:stretch/>
        </p:blipFill>
        <p:spPr bwMode="auto">
          <a:xfrm>
            <a:off x="2539999" y="3482181"/>
            <a:ext cx="2871523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88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4FF81-AF21-4C76-97CB-AAA779C2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algn="ctr"/>
            <a:r>
              <a:rPr lang="ru-RU" sz="6000" b="1" dirty="0" err="1">
                <a:ea typeface="+mj-lt"/>
                <a:cs typeface="+mj-lt"/>
              </a:rPr>
              <a:t>Генетикалық</a:t>
            </a:r>
            <a:r>
              <a:rPr lang="ru-RU" sz="6000" b="1" dirty="0">
                <a:ea typeface="+mj-lt"/>
                <a:cs typeface="+mj-lt"/>
              </a:rPr>
              <a:t> рекомбинация</a:t>
            </a:r>
            <a:r>
              <a:rPr lang="ru-RU" sz="5400" dirty="0">
                <a:ea typeface="+mj-lt"/>
                <a:cs typeface="+mj-lt"/>
              </a:rPr>
              <a:t> 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5753DB-13BE-47CF-9C0D-E7C8D53F3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85693"/>
            <a:ext cx="6713552" cy="44210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 err="1">
                <a:cs typeface="Calibri"/>
              </a:rPr>
              <a:t>Генетикалық</a:t>
            </a:r>
            <a:r>
              <a:rPr lang="ru-RU" dirty="0">
                <a:cs typeface="Calibri"/>
              </a:rPr>
              <a:t> рекомбинация </a:t>
            </a:r>
            <a:r>
              <a:rPr lang="ru-RU" dirty="0" err="1">
                <a:cs typeface="Calibri"/>
              </a:rPr>
              <a:t>генетикалық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материалды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қайта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бөлу</a:t>
            </a:r>
            <a:r>
              <a:rPr lang="ru-RU" dirty="0">
                <a:cs typeface="Calibri"/>
              </a:rPr>
              <a:t> (ДНҚ) </a:t>
            </a:r>
            <a:r>
              <a:rPr lang="ru-RU" dirty="0" err="1">
                <a:cs typeface="Calibri"/>
              </a:rPr>
              <a:t>пайда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болуына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әкелетін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гендердің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тіркесімі</a:t>
            </a:r>
            <a:r>
              <a:rPr lang="ru-RU" dirty="0">
                <a:cs typeface="Calibri"/>
              </a:rPr>
              <a:t>.</a:t>
            </a:r>
            <a:endParaRPr lang="ru-RU">
              <a:ea typeface="+mn-lt"/>
              <a:cs typeface="+mn-lt"/>
            </a:endParaRPr>
          </a:p>
          <a:p>
            <a:r>
              <a:rPr lang="ru-RU" b="1" dirty="0" err="1">
                <a:cs typeface="Calibri"/>
              </a:rPr>
              <a:t>Генетикалық</a:t>
            </a:r>
            <a:r>
              <a:rPr lang="ru-RU" b="1" dirty="0">
                <a:cs typeface="Calibri"/>
              </a:rPr>
              <a:t> рекомбинация</a:t>
            </a:r>
            <a:r>
              <a:rPr lang="ru-RU" dirty="0">
                <a:cs typeface="Calibri"/>
              </a:rPr>
              <a:t> — </a:t>
            </a:r>
            <a:r>
              <a:rPr lang="ru-RU" dirty="0" err="1">
                <a:cs typeface="Calibri"/>
              </a:rPr>
              <a:t>бір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торшаны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екі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түрлі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вируспен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зақымдағанда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болатын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будандасу</a:t>
            </a:r>
            <a:r>
              <a:rPr lang="ru-RU" dirty="0">
                <a:cs typeface="Calibri"/>
              </a:rPr>
              <a:t>. </a:t>
            </a:r>
            <a:r>
              <a:rPr lang="ru-RU" dirty="0" err="1">
                <a:cs typeface="Calibri"/>
              </a:rPr>
              <a:t>Генетикалық</a:t>
            </a:r>
            <a:r>
              <a:rPr lang="ru-RU" dirty="0">
                <a:cs typeface="Calibri"/>
              </a:rPr>
              <a:t> рекомбинация </a:t>
            </a:r>
            <a:r>
              <a:rPr lang="ru-RU" dirty="0" err="1">
                <a:cs typeface="Calibri"/>
              </a:rPr>
              <a:t>нәтижесінде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аналық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вирустарда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жоқ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мәліметтер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жинағы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жазылған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ұрпақ</a:t>
            </a:r>
            <a:r>
              <a:rPr lang="ru-RU" dirty="0">
                <a:cs typeface="Calibri"/>
              </a:rPr>
              <a:t> геном </a:t>
            </a:r>
            <a:r>
              <a:rPr lang="ru-RU" dirty="0" err="1">
                <a:cs typeface="Calibri"/>
              </a:rPr>
              <a:t>пайда</a:t>
            </a:r>
            <a:r>
              <a:rPr lang="ru-RU" dirty="0">
                <a:cs typeface="Calibri"/>
              </a:rPr>
              <a:t> </a:t>
            </a:r>
            <a:r>
              <a:rPr lang="ru-RU" dirty="0" err="1">
                <a:cs typeface="Calibri"/>
              </a:rPr>
              <a:t>болады</a:t>
            </a:r>
            <a:r>
              <a:rPr lang="ru-RU" dirty="0">
                <a:cs typeface="Calibri"/>
              </a:rPr>
              <a:t>. </a:t>
            </a:r>
            <a:endParaRPr lang="ru-RU" dirty="0">
              <a:ea typeface="+mn-lt"/>
              <a:cs typeface="+mn-lt"/>
            </a:endParaRPr>
          </a:p>
          <a:p>
            <a:endParaRPr lang="ru-RU" sz="2200">
              <a:cs typeface="Calibri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04A1308-1418-4D7F-A756-B39B6F7401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14" r="20750" b="1"/>
          <a:stretch/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185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2750A1-CF06-4E24-9699-443CFCC40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499" y="696196"/>
            <a:ext cx="5136203" cy="54656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ea typeface="+mn-lt"/>
                <a:cs typeface="+mn-lt"/>
              </a:rPr>
              <a:t>"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Рекомбинация"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ұғымы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үлкен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жиынтықты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қамтиды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 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табиғаты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бойынша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әртүрлі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құбылыстар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. 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Барлық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рекомбинациялық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процестер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тән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 ДНҚ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молекулалары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енетін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кезең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 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алмасу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жүргізілетін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учаскедегі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байланыс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 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полинуклеотидті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тізбектер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.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Бұл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кезең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 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бізде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"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синапсис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"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деп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ru-RU" sz="3200" dirty="0" err="1">
                <a:solidFill>
                  <a:schemeClr val="tx1"/>
                </a:solidFill>
                <a:ea typeface="+mn-lt"/>
                <a:cs typeface="+mn-lt"/>
              </a:rPr>
              <a:t>аталады</a:t>
            </a:r>
            <a:r>
              <a:rPr lang="ru-RU" sz="3200" dirty="0">
                <a:solidFill>
                  <a:schemeClr val="tx1"/>
                </a:solidFill>
                <a:ea typeface="+mn-lt"/>
                <a:cs typeface="+mn-lt"/>
              </a:rPr>
              <a:t>.</a:t>
            </a:r>
            <a:endParaRPr lang="ru-RU" sz="3200" dirty="0">
              <a:solidFill>
                <a:schemeClr val="tx1"/>
              </a:solidFill>
              <a:cs typeface="Calibri" panose="020F0502020204030204"/>
            </a:endParaRPr>
          </a:p>
          <a:p>
            <a:endParaRPr lang="ru-RU" sz="2000" dirty="0">
              <a:solidFill>
                <a:schemeClr val="bg1"/>
              </a:solidFill>
              <a:cs typeface="Calibri" panose="020F0502020204030204"/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E841161-09AA-4759-B104-6B41040C8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236" y="369913"/>
            <a:ext cx="2502554" cy="2784532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78757AB-E4DB-4E0D-833F-240998B00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0715" y="3730267"/>
            <a:ext cx="2784532" cy="278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661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D9F99-E6CF-4DDC-A798-8E2B6743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r>
              <a:rPr lang="ru-RU" sz="4800">
                <a:ea typeface="+mj-lt"/>
                <a:cs typeface="+mj-lt"/>
              </a:rPr>
              <a:t>Гомологиялық рекомбинацияның биологиялық маңызы</a:t>
            </a:r>
            <a:endParaRPr lang="ru-RU" sz="480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2DBF4C83-46BA-4BEB-89C1-CE8CB92966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5762869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922363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3_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11.xml><?xml version="1.0" encoding="utf-8"?>
<a:theme xmlns:a="http://schemas.openxmlformats.org/drawingml/2006/main" name="4_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12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8.xml><?xml version="1.0" encoding="utf-8"?>
<a:theme xmlns:a="http://schemas.openxmlformats.org/drawingml/2006/main" name="1_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9.xml><?xml version="1.0" encoding="utf-8"?>
<a:theme xmlns:a="http://schemas.openxmlformats.org/drawingml/2006/main" name="2_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1335</Words>
  <Application>Microsoft Office PowerPoint</Application>
  <PresentationFormat>Широкоэкранный</PresentationFormat>
  <Paragraphs>78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26</vt:i4>
      </vt:variant>
    </vt:vector>
  </HeadingPairs>
  <TitlesOfParts>
    <vt:vector size="45" baseType="lpstr">
      <vt:lpstr>Arial</vt:lpstr>
      <vt:lpstr>Calibri</vt:lpstr>
      <vt:lpstr>Calibri Light</vt:lpstr>
      <vt:lpstr>Century</vt:lpstr>
      <vt:lpstr>The Hand Bold</vt:lpstr>
      <vt:lpstr>The Serif Hand Black</vt:lpstr>
      <vt:lpstr>Times New Roman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SketchyVTI</vt:lpstr>
      <vt:lpstr>1_SketchyVTI</vt:lpstr>
      <vt:lpstr>2_SketchyVTI</vt:lpstr>
      <vt:lpstr>3_SketchyVTI</vt:lpstr>
      <vt:lpstr>4_SketchyVTI</vt:lpstr>
      <vt:lpstr>La mente</vt:lpstr>
      <vt:lpstr>Рекомбинантты ДНҚ концепциясы</vt:lpstr>
      <vt:lpstr>Презентация PowerPoint</vt:lpstr>
      <vt:lpstr>Презентация PowerPoint</vt:lpstr>
      <vt:lpstr>Бактериялардың көбею схемасы</vt:lpstr>
      <vt:lpstr>Презентация PowerPoint</vt:lpstr>
      <vt:lpstr>Презентация PowerPoint</vt:lpstr>
      <vt:lpstr>Генетикалық рекомбинация </vt:lpstr>
      <vt:lpstr>Презентация PowerPoint</vt:lpstr>
      <vt:lpstr>Гомологиялық рекомбинацияның биологиялық маңызы</vt:lpstr>
      <vt:lpstr>Ішек таяқшасындағы рекомбинация: генетикалық бақылау және молекулалық механизм</vt:lpstr>
      <vt:lpstr>Гомологиялық рекомбинация схемалары</vt:lpstr>
      <vt:lpstr>In vitro ішек таяқшасы RecA ақуызы арқылы жүзеге асатын үш рекомбинациялық реакция схемасы</vt:lpstr>
      <vt:lpstr>RecBCD-нуклеаза</vt:lpstr>
      <vt:lpstr>РЕКОМБИНАЦИЯЛЫҚ МОДЕЛЬ ҚОСЫМДЫ-ШТРЕНДІ ДНК БҰЗУЫН ЖӨНДЕУГЕ ТҮСІНДІ</vt:lpstr>
      <vt:lpstr>Гомологиялық емес рекомбинация</vt:lpstr>
      <vt:lpstr>        Сайт-арнайы рекомбинация</vt:lpstr>
      <vt:lpstr>Презентация PowerPoint</vt:lpstr>
      <vt:lpstr>Транспозиция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</vt:lpstr>
      <vt:lpstr>Қолданылған әдебиеттер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Мамытова Нургуль</cp:lastModifiedBy>
  <cp:revision>303</cp:revision>
  <dcterms:created xsi:type="dcterms:W3CDTF">2021-09-17T07:13:39Z</dcterms:created>
  <dcterms:modified xsi:type="dcterms:W3CDTF">2022-10-05T08:40:38Z</dcterms:modified>
</cp:coreProperties>
</file>